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0.xml" ContentType="application/vnd.openxmlformats-officedocument.themeOverr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ppt/theme/themeOverride1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1"/>
    <p:sldMasterId id="2147483659" r:id="rId2"/>
    <p:sldMasterId id="2147483661" r:id="rId3"/>
    <p:sldMasterId id="2147483693" r:id="rId4"/>
  </p:sldMasterIdLst>
  <p:notesMasterIdLst>
    <p:notesMasterId r:id="rId32"/>
  </p:notesMasterIdLst>
  <p:handoutMasterIdLst>
    <p:handoutMasterId r:id="rId33"/>
  </p:handoutMasterIdLst>
  <p:sldIdLst>
    <p:sldId id="256" r:id="rId5"/>
    <p:sldId id="257" r:id="rId6"/>
    <p:sldId id="265" r:id="rId7"/>
    <p:sldId id="285" r:id="rId8"/>
    <p:sldId id="258" r:id="rId9"/>
    <p:sldId id="259" r:id="rId10"/>
    <p:sldId id="260" r:id="rId11"/>
    <p:sldId id="261" r:id="rId12"/>
    <p:sldId id="282" r:id="rId13"/>
    <p:sldId id="262" r:id="rId14"/>
    <p:sldId id="263" r:id="rId15"/>
    <p:sldId id="264" r:id="rId16"/>
    <p:sldId id="266" r:id="rId17"/>
    <p:sldId id="267" r:id="rId18"/>
    <p:sldId id="268" r:id="rId19"/>
    <p:sldId id="269" r:id="rId20"/>
    <p:sldId id="270" r:id="rId21"/>
    <p:sldId id="283" r:id="rId22"/>
    <p:sldId id="284" r:id="rId23"/>
    <p:sldId id="271" r:id="rId24"/>
    <p:sldId id="273" r:id="rId25"/>
    <p:sldId id="272" r:id="rId26"/>
    <p:sldId id="274" r:id="rId27"/>
    <p:sldId id="275" r:id="rId28"/>
    <p:sldId id="276" r:id="rId29"/>
    <p:sldId id="277" r:id="rId30"/>
    <p:sldId id="281" r:id="rId31"/>
  </p:sldIdLst>
  <p:sldSz cx="9144000" cy="6858000" type="screen4x3"/>
  <p:notesSz cx="6954838" cy="9240838"/>
  <p:embeddedFontLst>
    <p:embeddedFont>
      <p:font typeface="Chinese Rocks" charset="0"/>
      <p:regular r:id="rId34"/>
    </p:embeddedFont>
    <p:embeddedFont>
      <p:font typeface="JI-Photon" charset="0"/>
      <p:regular r:id="rId35"/>
    </p:embeddedFont>
    <p:embeddedFont>
      <p:font typeface="Arial Black" pitchFamily="34" charset="0"/>
      <p:bold r:id="rId36"/>
    </p:embeddedFont>
    <p:embeddedFont>
      <p:font typeface="Segoe Print" pitchFamily="2" charset="0"/>
      <p:regular r:id="rId37"/>
      <p:bold r:id="rId38"/>
    </p:embeddedFont>
    <p:embeddedFont>
      <p:font typeface="Trebuchet MS" pitchFamily="34" charset="0"/>
      <p:regular r:id="rId39"/>
      <p:bold r:id="rId40"/>
      <p:italic r:id="rId41"/>
      <p:boldItalic r:id="rId42"/>
    </p:embeddedFont>
    <p:embeddedFont>
      <p:font typeface="Tempus Sans ITC" pitchFamily="82" charset="0"/>
      <p:regular r:id="rId43"/>
    </p:embeddedFont>
    <p:embeddedFont>
      <p:font typeface="Tahoma" pitchFamily="34" charset="0"/>
      <p:regular r:id="rId44"/>
      <p:bold r:id="rId45"/>
    </p:embeddedFont>
    <p:embeddedFont>
      <p:font typeface="Pristina" pitchFamily="66" charset="0"/>
      <p:regular r:id="rId46"/>
    </p:embeddedFont>
    <p:embeddedFont>
      <p:font typeface="Calibri" pitchFamily="34" charset="0"/>
      <p:regular r:id="rId47"/>
      <p:bold r:id="rId48"/>
      <p:italic r:id="rId49"/>
      <p:boldItalic r:id="rId50"/>
    </p:embeddedFont>
    <p:embeddedFont>
      <p:font typeface="BloodFeast"/>
      <p:regular r:id="rId51"/>
    </p:embeddedFont>
    <p:embeddedFont>
      <p:font typeface="Trendy" charset="0"/>
      <p:regular r:id="rId52"/>
    </p:embeddedFont>
  </p:embeddedFont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35" autoAdjust="0"/>
  </p:normalViewPr>
  <p:slideViewPr>
    <p:cSldViewPr>
      <p:cViewPr varScale="1">
        <p:scale>
          <a:sx n="53" d="100"/>
          <a:sy n="53" d="100"/>
        </p:scale>
        <p:origin x="-18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5F699963-2131-4F5D-B8BE-6BA93B414B85}" type="datetimeFigureOut">
              <a:rPr lang="en-US" smtClean="0"/>
              <a:t>6/16/2012</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B2840C12-B411-4336-9885-BABA7C6D8E0E}" type="slidenum">
              <a:rPr lang="en-US" smtClean="0"/>
              <a:t>‹#›</a:t>
            </a:fld>
            <a:endParaRPr lang="en-US"/>
          </a:p>
        </p:txBody>
      </p:sp>
    </p:spTree>
    <p:extLst>
      <p:ext uri="{BB962C8B-B14F-4D97-AF65-F5344CB8AC3E}">
        <p14:creationId xmlns:p14="http://schemas.microsoft.com/office/powerpoint/2010/main" val="4282190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13763" cy="462042"/>
          </a:xfrm>
          <a:prstGeom prst="rect">
            <a:avLst/>
          </a:prstGeom>
          <a:noFill/>
          <a:ln w="9525">
            <a:noFill/>
            <a:miter lim="800000"/>
            <a:headEnd/>
            <a:tailEnd/>
          </a:ln>
          <a:effectLst/>
        </p:spPr>
        <p:txBody>
          <a:bodyPr vert="horz" wrap="square" lIns="92533" tIns="46266" rIns="92533" bIns="46266" numCol="1" anchor="t" anchorCtr="0" compatLnSpc="1">
            <a:prstTxWarp prst="textNoShape">
              <a:avLst/>
            </a:prstTxWarp>
          </a:bodyPr>
          <a:lstStyle>
            <a:lvl1pPr eaLnBrk="1" hangingPunct="1">
              <a:defRPr sz="1200">
                <a:latin typeface="Arial" pitchFamily="34" charset="0"/>
              </a:defRPr>
            </a:lvl1pPr>
          </a:lstStyle>
          <a:p>
            <a:endParaRPr lang="en-US"/>
          </a:p>
        </p:txBody>
      </p:sp>
      <p:sp>
        <p:nvSpPr>
          <p:cNvPr id="15363" name="Rectangle 3"/>
          <p:cNvSpPr>
            <a:spLocks noGrp="1" noChangeArrowheads="1"/>
          </p:cNvSpPr>
          <p:nvPr>
            <p:ph type="dt" idx="1"/>
          </p:nvPr>
        </p:nvSpPr>
        <p:spPr bwMode="auto">
          <a:xfrm>
            <a:off x="3939466" y="0"/>
            <a:ext cx="3013763" cy="462042"/>
          </a:xfrm>
          <a:prstGeom prst="rect">
            <a:avLst/>
          </a:prstGeom>
          <a:noFill/>
          <a:ln w="9525">
            <a:noFill/>
            <a:miter lim="800000"/>
            <a:headEnd/>
            <a:tailEnd/>
          </a:ln>
          <a:effectLst/>
        </p:spPr>
        <p:txBody>
          <a:bodyPr vert="horz" wrap="square" lIns="92533" tIns="46266" rIns="92533" bIns="46266" numCol="1" anchor="t" anchorCtr="0" compatLnSpc="1">
            <a:prstTxWarp prst="textNoShape">
              <a:avLst/>
            </a:prstTxWarp>
          </a:bodyPr>
          <a:lstStyle>
            <a:lvl1pPr algn="r" eaLnBrk="1" hangingPunct="1">
              <a:defRPr sz="1200">
                <a:latin typeface="Arial" pitchFamily="34" charset="0"/>
              </a:defRPr>
            </a:lvl1pPr>
          </a:lstStyle>
          <a:p>
            <a:endParaRPr lang="en-US"/>
          </a:p>
        </p:txBody>
      </p:sp>
      <p:sp>
        <p:nvSpPr>
          <p:cNvPr id="15364"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95484" y="4389399"/>
            <a:ext cx="5563870" cy="4158377"/>
          </a:xfrm>
          <a:prstGeom prst="rect">
            <a:avLst/>
          </a:prstGeom>
          <a:noFill/>
          <a:ln w="9525">
            <a:noFill/>
            <a:miter lim="800000"/>
            <a:headEnd/>
            <a:tailEnd/>
          </a:ln>
          <a:effectLst/>
        </p:spPr>
        <p:txBody>
          <a:bodyPr vert="horz" wrap="square" lIns="92533" tIns="46266" rIns="92533" bIns="462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777193"/>
            <a:ext cx="3013763" cy="462042"/>
          </a:xfrm>
          <a:prstGeom prst="rect">
            <a:avLst/>
          </a:prstGeom>
          <a:noFill/>
          <a:ln w="9525">
            <a:noFill/>
            <a:miter lim="800000"/>
            <a:headEnd/>
            <a:tailEnd/>
          </a:ln>
          <a:effectLst/>
        </p:spPr>
        <p:txBody>
          <a:bodyPr vert="horz" wrap="square" lIns="92533" tIns="46266" rIns="92533" bIns="46266" numCol="1" anchor="b" anchorCtr="0" compatLnSpc="1">
            <a:prstTxWarp prst="textNoShape">
              <a:avLst/>
            </a:prstTxWarp>
          </a:bodyPr>
          <a:lstStyle>
            <a:lvl1pPr eaLnBrk="1" hangingPunct="1">
              <a:defRPr sz="1200">
                <a:latin typeface="Arial" pitchFamily="34" charset="0"/>
              </a:defRPr>
            </a:lvl1pPr>
          </a:lstStyle>
          <a:p>
            <a:endParaRPr lang="en-US"/>
          </a:p>
        </p:txBody>
      </p:sp>
      <p:sp>
        <p:nvSpPr>
          <p:cNvPr id="15367" name="Rectangle 7"/>
          <p:cNvSpPr>
            <a:spLocks noGrp="1" noChangeArrowheads="1"/>
          </p:cNvSpPr>
          <p:nvPr>
            <p:ph type="sldNum" sz="quarter" idx="5"/>
          </p:nvPr>
        </p:nvSpPr>
        <p:spPr bwMode="auto">
          <a:xfrm>
            <a:off x="3939466" y="8777193"/>
            <a:ext cx="3013763" cy="462042"/>
          </a:xfrm>
          <a:prstGeom prst="rect">
            <a:avLst/>
          </a:prstGeom>
          <a:noFill/>
          <a:ln w="9525">
            <a:noFill/>
            <a:miter lim="800000"/>
            <a:headEnd/>
            <a:tailEnd/>
          </a:ln>
          <a:effectLst/>
        </p:spPr>
        <p:txBody>
          <a:bodyPr vert="horz" wrap="square" lIns="92533" tIns="46266" rIns="92533" bIns="46266" numCol="1" anchor="b" anchorCtr="0" compatLnSpc="1">
            <a:prstTxWarp prst="textNoShape">
              <a:avLst/>
            </a:prstTxWarp>
          </a:bodyPr>
          <a:lstStyle>
            <a:lvl1pPr algn="r" eaLnBrk="1" hangingPunct="1">
              <a:defRPr sz="1200">
                <a:latin typeface="Arial" pitchFamily="34" charset="0"/>
              </a:defRPr>
            </a:lvl1pPr>
          </a:lstStyle>
          <a:p>
            <a:fld id="{8784A36F-30E9-49CC-A317-965694A9EB44}" type="slidenum">
              <a:rPr lang="en-US"/>
              <a:pPr/>
              <a:t>‹#›</a:t>
            </a:fld>
            <a:endParaRPr lang="en-US"/>
          </a:p>
        </p:txBody>
      </p:sp>
    </p:spTree>
    <p:extLst>
      <p:ext uri="{BB962C8B-B14F-4D97-AF65-F5344CB8AC3E}">
        <p14:creationId xmlns:p14="http://schemas.microsoft.com/office/powerpoint/2010/main" val="26393017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DF03E-0553-4AD9-9E48-03DBE747636D}"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dirty="0"/>
              <a:t>God placed the varying seasons that come upon the earth long ago. With each of them there is an attraction and beauty of some sort. With summer, there seems to be a stronger desire to be outside in general. Many take vacations during this time of year, schools are out, there are all kinds of outdoors activities that </a:t>
            </a:r>
            <a:r>
              <a:rPr lang="en-US" dirty="0" smtClean="0"/>
              <a:t>are going on.</a:t>
            </a:r>
            <a:endParaRPr lang="en-US" dirty="0"/>
          </a:p>
          <a:p>
            <a:endParaRPr lang="en-US" dirty="0"/>
          </a:p>
          <a:p>
            <a:r>
              <a:rPr lang="en-US" dirty="0"/>
              <a:t>But there are also signs of decadence in summertime too. When Jesus was speaking about things to look for regarding the destruction of Jerusalem, he spoke about how trees show signs of summer approaching.  </a:t>
            </a:r>
          </a:p>
          <a:p>
            <a:endParaRPr lang="en-US" dirty="0"/>
          </a:p>
          <a:p>
            <a:r>
              <a:rPr lang="en-US" dirty="0"/>
              <a:t>Well, I can see signs of summer's </a:t>
            </a:r>
            <a:r>
              <a:rPr lang="en-US" dirty="0" smtClean="0"/>
              <a:t>allurements </a:t>
            </a:r>
            <a:r>
              <a:rPr lang="en-US" dirty="0"/>
              <a:t>and the weakness of brethren too.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9C80D-6984-4A4C-91C3-44C977C0A4FF}" type="slidenum">
              <a:rPr lang="en-US"/>
              <a:pPr/>
              <a:t>10</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[CLICK]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AB5E9-E4C1-4FDC-BA44-966227A32C4B}" type="slidenum">
              <a:rPr lang="en-US"/>
              <a:pPr/>
              <a:t>11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"And do not be conformed to this world, but be transformed by the renewing of your mind, that you may prove what is that good and acceptable and perfect will of God" (Rom. 12:2)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11B99-7726-411D-A585-D8AD787D7163}" type="slidenum">
              <a:rPr lang="en-US"/>
              <a:pPr/>
              <a:t>12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dirty="0"/>
              <a:t>Do these things really bring honor to Christ? Do they exalt the church? Do they promote good thoughts? Do they help others want to be a Christian? Do they teach the definition of modesty or harlotry?</a:t>
            </a:r>
          </a:p>
          <a:p>
            <a:endParaRPr lang="en-US" dirty="0"/>
          </a:p>
          <a:p>
            <a:r>
              <a:rPr lang="en-US" dirty="0"/>
              <a:t>Prov. 7:10, the reason this woman wore the attire of a harlot is because of he crafty heart. That is wear the battle of modesty is won or lost. . .in the heart</a:t>
            </a:r>
            <a:r>
              <a:rPr lang="en-US" dirty="0" smtClean="0"/>
              <a:t>!</a:t>
            </a:r>
          </a:p>
          <a:p>
            <a:endParaRPr lang="en-US" dirty="0" smtClean="0"/>
          </a:p>
          <a:p>
            <a:r>
              <a:rPr lang="en-US" dirty="0" smtClean="0"/>
              <a:t>Would you feel confident wearing</a:t>
            </a:r>
            <a:r>
              <a:rPr lang="en-US" baseline="0" dirty="0" smtClean="0"/>
              <a:t> any of these if Jesus returned and saw you in them</a:t>
            </a:r>
            <a:r>
              <a:rPr lang="en-US" baseline="0" dirty="0" smtClean="0"/>
              <a:t>?</a:t>
            </a:r>
          </a:p>
          <a:p>
            <a:r>
              <a:rPr lang="en-US" baseline="0" dirty="0" smtClean="0"/>
              <a:t>END of SERMON 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66D17-F4FA-4D01-BE51-C1DEE4F2C236}" type="slidenum">
              <a:rPr lang="en-US"/>
              <a:pPr/>
              <a:t>13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smtClean="0"/>
              <a:t>BEGIN SERMON 2</a:t>
            </a:r>
          </a:p>
          <a:p>
            <a:r>
              <a:rPr lang="en-US" dirty="0" smtClean="0"/>
              <a:t>Sometimes </a:t>
            </a:r>
            <a:r>
              <a:rPr lang="en-US" dirty="0"/>
              <a:t>in the summer (but not exclusively the summer) people tire themselves out with their worldly pursuits and now all of a sudden, the church doesn’t shine so bright in their lives.  </a:t>
            </a:r>
          </a:p>
          <a:p>
            <a:endParaRPr lang="en-US" dirty="0"/>
          </a:p>
          <a:p>
            <a:r>
              <a:rPr lang="en-US" dirty="0"/>
              <a:t>The services of the church (which has an effect for eternity) is now found in a competition with the activities on earth (which only last a season). </a:t>
            </a:r>
            <a:r>
              <a:rPr lang="en-US" dirty="0" smtClean="0"/>
              <a:t>(Consider the confession of Bruce </a:t>
            </a:r>
            <a:r>
              <a:rPr lang="en-US" dirty="0" err="1" smtClean="0"/>
              <a:t>Riney</a:t>
            </a:r>
            <a:r>
              <a:rPr lang="en-US" dirty="0" smtClean="0"/>
              <a:t>.)</a:t>
            </a:r>
            <a:endParaRPr lang="en-US" dirty="0"/>
          </a:p>
          <a:p>
            <a:endParaRPr lang="en-US" dirty="0"/>
          </a:p>
          <a:p>
            <a:r>
              <a:rPr lang="en-US" dirty="0"/>
              <a:t>Sporting events, vacations, and even the </a:t>
            </a:r>
            <a:r>
              <a:rPr lang="en-US" dirty="0" smtClean="0"/>
              <a:t>“JOB” </a:t>
            </a:r>
            <a:r>
              <a:rPr lang="en-US" dirty="0"/>
              <a:t>are good things, but should not be in competition with the kingdom of heaven.  Summer can be a testing ground for your faith.</a:t>
            </a:r>
          </a:p>
          <a:p>
            <a:endParaRPr lang="en-US" dirty="0"/>
          </a:p>
          <a:p>
            <a:r>
              <a:rPr lang="en-US" dirty="0"/>
              <a:t>This is probably a sin that everyone has struggled with from one time or another in their life. But it is serious, nonetheless.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1F3EA-5904-4D59-B707-1CF259C0DD4D}" type="slidenum">
              <a:rPr lang="en-US"/>
              <a:pPr/>
              <a:t>14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[CLICK] Forsaking is to abandon . . .to forsake or abandon something necessarily implies that you have a duty/obligation to it. </a:t>
            </a:r>
          </a:p>
          <a:p>
            <a:endParaRPr lang="en-US"/>
          </a:p>
          <a:p>
            <a:r>
              <a:rPr lang="en-US"/>
              <a:t>You don’t forsake anything where you have no obligation. </a:t>
            </a:r>
          </a:p>
          <a:p>
            <a:endParaRPr lang="en-US"/>
          </a:p>
          <a:p>
            <a:r>
              <a:rPr lang="en-US"/>
              <a:t>[CLICK] ASSEMBLING: is the gathering of Christians together for religious purposes.  You are not forsaking the assembling if you do not go to a potluck. But you are forsaking the assembling if you choose to neglect the services of the church.</a:t>
            </a:r>
          </a:p>
          <a:p>
            <a:endParaRPr lang="en-US"/>
          </a:p>
          <a:p>
            <a:r>
              <a:rPr lang="en-US"/>
              <a:t>[CLICK] Forsaking can develop into a habit. Regular worship can develop into a habit too. I speak of this in a positive way. You get to the point where you don't have to decide if you are going to services on Sunday and midweek. You don't have to consult your planer. You already know where you will be.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42A6C-47CF-477D-8646-A73CDE6549D1}" type="slidenum">
              <a:rPr lang="en-US"/>
              <a:pPr/>
              <a:t>15</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CLICK THRU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A36F-30E9-49CC-A317-965694A9EB44}" type="slidenum">
              <a:rPr lang="en-US" smtClean="0"/>
              <a:pPr/>
              <a:t>16</a:t>
            </a:fld>
            <a:endParaRPr lang="en-US"/>
          </a:p>
        </p:txBody>
      </p:sp>
    </p:spTree>
    <p:extLst>
      <p:ext uri="{BB962C8B-B14F-4D97-AF65-F5344CB8AC3E}">
        <p14:creationId xmlns:p14="http://schemas.microsoft.com/office/powerpoint/2010/main" val="134686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DA503-4E29-4598-A59B-4B5A184B535F}" type="slidenum">
              <a:rPr lang="en-US"/>
              <a:pPr/>
              <a:t>17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CLICK </a:t>
            </a:r>
          </a:p>
          <a:p>
            <a:endParaRPr lang="en-US"/>
          </a:p>
          <a:p>
            <a:r>
              <a:rPr lang="en-US"/>
              <a:t>[CLICK] NOTE1: L.S. is to be done when brethren come together as a church (1 Cor. 11:18; 20). Not alone, out and away from the church service.</a:t>
            </a:r>
          </a:p>
          <a:p>
            <a:endParaRPr lang="en-US"/>
          </a:p>
          <a:p>
            <a:r>
              <a:rPr lang="en-US"/>
              <a:t>[CLICK] NOTE2: we have provided those of you with computers links on our websites with sound churches. We even provide links where you cans search for the church in various areas. Use it!</a:t>
            </a:r>
          </a:p>
          <a:p>
            <a:endParaRPr lang="en-US"/>
          </a:p>
          <a:p>
            <a:r>
              <a:rPr lang="en-US"/>
              <a:t>[CLICK thru]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A36F-30E9-49CC-A317-965694A9EB44}" type="slidenum">
              <a:rPr lang="en-US" smtClean="0"/>
              <a:pPr/>
              <a:t>18</a:t>
            </a:fld>
            <a:endParaRPr lang="en-US"/>
          </a:p>
        </p:txBody>
      </p:sp>
    </p:spTree>
    <p:extLst>
      <p:ext uri="{BB962C8B-B14F-4D97-AF65-F5344CB8AC3E}">
        <p14:creationId xmlns:p14="http://schemas.microsoft.com/office/powerpoint/2010/main" val="290805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the commandments of God displays</a:t>
            </a:r>
            <a:r>
              <a:rPr lang="en-US" baseline="0" dirty="0" smtClean="0"/>
              <a:t> love to Him.  But creating idols and serving them is a display of our hate toward God. It is very cut and dry with Him. We either love Him or hate Him. Our actions display the emotion we have.</a:t>
            </a:r>
            <a:endParaRPr lang="en-US" dirty="0"/>
          </a:p>
        </p:txBody>
      </p:sp>
      <p:sp>
        <p:nvSpPr>
          <p:cNvPr id="4" name="Slide Number Placeholder 3"/>
          <p:cNvSpPr>
            <a:spLocks noGrp="1"/>
          </p:cNvSpPr>
          <p:nvPr>
            <p:ph type="sldNum" sz="quarter" idx="10"/>
          </p:nvPr>
        </p:nvSpPr>
        <p:spPr/>
        <p:txBody>
          <a:bodyPr/>
          <a:lstStyle/>
          <a:p>
            <a:fld id="{8784A36F-30E9-49CC-A317-965694A9EB44}" type="slidenum">
              <a:rPr lang="en-US" smtClean="0"/>
              <a:pPr/>
              <a:t>19</a:t>
            </a:fld>
            <a:endParaRPr lang="en-US"/>
          </a:p>
        </p:txBody>
      </p:sp>
    </p:spTree>
    <p:extLst>
      <p:ext uri="{BB962C8B-B14F-4D97-AF65-F5344CB8AC3E}">
        <p14:creationId xmlns:p14="http://schemas.microsoft.com/office/powerpoint/2010/main" val="128803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72CF8-ABB1-4820-A65F-F22057E4A736}" type="slidenum">
              <a:rPr lang="en-US"/>
              <a:pPr/>
              <a:t>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When Jeremiah’s people were given over to idolatry, God sent them away into Babylonian captivity. Will such sad words be spoken of us? ‘The harvest is past, the summer is ended and we are not saved”?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A36F-30E9-49CC-A317-965694A9EB44}" type="slidenum">
              <a:rPr lang="en-US" smtClean="0"/>
              <a:pPr/>
              <a:t>20</a:t>
            </a:fld>
            <a:endParaRPr lang="en-US"/>
          </a:p>
        </p:txBody>
      </p:sp>
    </p:spTree>
    <p:extLst>
      <p:ext uri="{BB962C8B-B14F-4D97-AF65-F5344CB8AC3E}">
        <p14:creationId xmlns:p14="http://schemas.microsoft.com/office/powerpoint/2010/main" val="3716660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F659C-0E25-4E93-B830-DAA3ACC3B338}" type="slidenum">
              <a:rPr lang="en-US"/>
              <a:pPr/>
              <a:t>21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[CLICK THRU]</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123B9-74AD-4507-9354-3CFBA18187D9}" type="slidenum">
              <a:rPr lang="en-US"/>
              <a:pPr/>
              <a:t>22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When you forsake the assemblings of saints, you not only trample the holy blood that ratified the covenant, but you also insult the Spirit who revealed the covenant! That means you stand before God in judgment without Jesus and the Holy Spirit. I don't envy that place!!!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30760-C668-4309-959C-2384539BAF42}" type="slidenum">
              <a:rPr lang="en-US"/>
              <a:pPr/>
              <a:t>23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charts </a:t>
            </a:r>
            <a:r>
              <a:rPr lang="en-US" dirty="0" smtClean="0"/>
              <a:t>20-22 </a:t>
            </a:r>
            <a:r>
              <a:rPr lang="en-US" dirty="0"/>
              <a:t>by Steve Monts</a:t>
            </a:r>
          </a:p>
          <a:p>
            <a:r>
              <a:rPr lang="en-US" dirty="0"/>
              <a:t>[CLICK]</a:t>
            </a:r>
          </a:p>
          <a:p>
            <a:r>
              <a:rPr lang="en-US" dirty="0"/>
              <a:t>[CLICK] The Lord’s presence is certainly in the church’s assembly. Choosing </a:t>
            </a:r>
            <a:r>
              <a:rPr lang="en-US"/>
              <a:t>to </a:t>
            </a:r>
            <a:r>
              <a:rPr lang="en-US" smtClean="0"/>
              <a:t>willfully </a:t>
            </a:r>
            <a:r>
              <a:rPr lang="en-US" dirty="0"/>
              <a:t>not come is choosing something above the Lord (read Lk. 14:15-24).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8A117-8742-4615-8F90-A0D3EE649964}" type="slidenum">
              <a:rPr lang="en-US"/>
              <a:pPr/>
              <a:t>24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CLICK THRU</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409D7-FB1C-40FE-A6BE-C98E57E880CA}" type="slidenum">
              <a:rPr lang="en-US"/>
              <a:pPr/>
              <a:t>25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[CLICK] “Give no offense, either to the Jews or to the Greeks or to the church of God” (1 Cor. 10:32)</a:t>
            </a:r>
          </a:p>
          <a:p>
            <a:endParaRPr lang="en-US"/>
          </a:p>
          <a:p>
            <a:r>
              <a:rPr lang="en-US"/>
              <a:t>[CLICK] “If others are partakers of this right over you, are we not even more? Nevertheless we have not used this right, but endure all things lest we hinder the gospel of Christ” (1 Cor. 9:12). The gospel can be hindered. Now, are you helping or hindering it when you are not here? What does it tell your neighbors, friends, children?</a:t>
            </a:r>
          </a:p>
          <a:p>
            <a:endParaRPr lang="en-US"/>
          </a:p>
          <a:p>
            <a:r>
              <a:rPr lang="en-US"/>
              <a:t>[CLICK]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1A18C-E6B2-4ED2-A3B7-9B3D4649C8AD}" type="slidenum">
              <a:rPr lang="en-US"/>
              <a:pPr/>
              <a:t>26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Presenting lessons like this is for the benefit of the hearers. Worship is serious and we need to be serious about it.  How we react to lessons like this shows what effect the word of God is having upon us. We need to examine ourselves. I am never beyond examination and neither should you be.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8D5CF-BFE4-4C30-BA0B-D2EC02DF941F}" type="slidenum">
              <a:rPr lang="en-US"/>
              <a:pPr/>
              <a:t>27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dirty="0"/>
              <a:t>I am not presenting this lesson to beat up on any one person. I simply want us to challenge ourselves </a:t>
            </a:r>
            <a:r>
              <a:rPr lang="en-US" dirty="0" smtClean="0"/>
              <a:t>to maturity. </a:t>
            </a:r>
            <a:r>
              <a:rPr lang="en-US" dirty="0"/>
              <a:t>I want us to be honest and serious about who we are and to refuse the temptation to “play the fool.” </a:t>
            </a:r>
          </a:p>
          <a:p>
            <a:endParaRPr lang="en-US" dirty="0"/>
          </a:p>
          <a:p>
            <a:r>
              <a:rPr lang="en-US" dirty="0"/>
              <a:t>Even Saul said, "Indeed I have played the fool and erred exceedingly" (1 Sam. 26:21)</a:t>
            </a:r>
          </a:p>
          <a:p>
            <a:endParaRPr lang="en-US" dirty="0"/>
          </a:p>
          <a:p>
            <a:r>
              <a:rPr lang="en-US" dirty="0"/>
              <a:t>I want us to be more tomorrow than we are </a:t>
            </a:r>
            <a:r>
              <a:rPr lang="en-US" dirty="0" smtClean="0"/>
              <a:t>today. </a:t>
            </a:r>
            <a:r>
              <a:rPr lang="en-US" dirty="0"/>
              <a:t>Our every action and in action has an effect on that growth! Think about it!</a:t>
            </a:r>
          </a:p>
          <a:p>
            <a:endParaRPr lang="en-US" dirty="0"/>
          </a:p>
          <a:p>
            <a:r>
              <a:rPr lang="en-US" dirty="0"/>
              <a:t>I want us to give grave consideration to the course we are chartering. Is it healthy for us? Is it good for our children? If you don’t have children but plan on having them, don’t you think it is important to get your ducks in a row now? </a:t>
            </a:r>
          </a:p>
          <a:p>
            <a:endParaRPr lang="en-US" dirty="0"/>
          </a:p>
          <a:p>
            <a:r>
              <a:rPr lang="en-US" dirty="0"/>
              <a:t>Why play the fool and wake up one day and see your children lost because they learned from your example to not esteem the services of the church???</a:t>
            </a:r>
          </a:p>
          <a:p>
            <a:endParaRPr lang="en-US" dirty="0"/>
          </a:p>
          <a:p>
            <a:r>
              <a:rPr lang="en-US" dirty="0"/>
              <a:t> They will learn from you and they will take your failure to newer depths.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5FC7D-F32D-420B-AC2A-9E31DD6E21A8}" type="slidenum">
              <a:rPr lang="en-US"/>
              <a:pPr/>
              <a:t>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smtClean="0"/>
              <a:t>Immodesty can take place anytim</a:t>
            </a:r>
            <a:r>
              <a:rPr lang="en-US" baseline="0" dirty="0" smtClean="0"/>
              <a:t>e of year, but it seems especially in place during the warmer months. </a:t>
            </a:r>
            <a:r>
              <a:rPr lang="en-US" dirty="0" smtClean="0"/>
              <a:t>Does </a:t>
            </a:r>
            <a:r>
              <a:rPr lang="en-US" dirty="0"/>
              <a:t>God say anything about the way we dress? Does God have a law regarding it? Does God even care? Does anything go for dress?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subject of modest hinges really on the fundamental reason why people wear clothes. </a:t>
            </a:r>
            <a:endParaRPr lang="en-US" dirty="0"/>
          </a:p>
        </p:txBody>
      </p:sp>
      <p:sp>
        <p:nvSpPr>
          <p:cNvPr id="4" name="Slide Number Placeholder 3"/>
          <p:cNvSpPr>
            <a:spLocks noGrp="1"/>
          </p:cNvSpPr>
          <p:nvPr>
            <p:ph type="sldNum" sz="quarter" idx="10"/>
          </p:nvPr>
        </p:nvSpPr>
        <p:spPr/>
        <p:txBody>
          <a:bodyPr/>
          <a:lstStyle/>
          <a:p>
            <a:fld id="{8784A36F-30E9-49CC-A317-965694A9EB44}" type="slidenum">
              <a:rPr lang="en-US" smtClean="0"/>
              <a:pPr/>
              <a:t>4</a:t>
            </a:fld>
            <a:endParaRPr lang="en-US"/>
          </a:p>
        </p:txBody>
      </p:sp>
    </p:spTree>
    <p:extLst>
      <p:ext uri="{BB962C8B-B14F-4D97-AF65-F5344CB8AC3E}">
        <p14:creationId xmlns:p14="http://schemas.microsoft.com/office/powerpoint/2010/main" val="416370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1A2A3-D062-4D6B-AA0D-A57E42981918}" type="slidenum">
              <a:rPr lang="en-US"/>
              <a:pPr/>
              <a:t>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a:t>When Adam and Eve ate of the forbidden tree, they were aware of their nakedness and sought to cover it.  It so happened that fig trees grew in the Garden of Eden and they did something quickly that they had never done before. </a:t>
            </a:r>
            <a:r>
              <a:rPr lang="en-US" dirty="0" smtClean="0"/>
              <a:t>They had sewed fig </a:t>
            </a:r>
            <a:r>
              <a:rPr lang="en-US" dirty="0"/>
              <a:t>leaves together to make a covering for their bodies.</a:t>
            </a:r>
          </a:p>
          <a:p>
            <a:endParaRPr lang="en-US" dirty="0"/>
          </a:p>
          <a:p>
            <a:r>
              <a:rPr lang="en-US" dirty="0"/>
              <a:t>Observation:  at least when they discovered their nakedness, they sought to cover it. The mindset among many today </a:t>
            </a:r>
            <a:r>
              <a:rPr lang="en-US" dirty="0" smtClean="0"/>
              <a:t>is when they find their</a:t>
            </a:r>
            <a:r>
              <a:rPr lang="en-US" baseline="0" dirty="0" smtClean="0"/>
              <a:t> nakedness covered that they seek</a:t>
            </a:r>
            <a:r>
              <a:rPr lang="en-US" dirty="0" smtClean="0"/>
              <a:t> </a:t>
            </a:r>
            <a:r>
              <a:rPr lang="en-US" dirty="0"/>
              <a:t>to uncover it. Adam &amp; Eve didn’t want to be naked. We have people today who want to be naked. Folks, we live on this side </a:t>
            </a:r>
            <a:r>
              <a:rPr lang="en-US" dirty="0" smtClean="0"/>
              <a:t>of the </a:t>
            </a:r>
            <a:r>
              <a:rPr lang="en-US" dirty="0"/>
              <a:t>eaten tree of knowledge, not the other. We should dress like it! Genesis tells us in bold language the purpose of clothing and that is to cover not reveal. But even their coverings were not sufficient. </a:t>
            </a:r>
          </a:p>
          <a:p>
            <a:endParaRPr lang="en-US" dirty="0"/>
          </a:p>
          <a:p>
            <a:r>
              <a:rPr lang="en-US" dirty="0"/>
              <a:t>[CLICK] They were lion coverings, a covering which merely covered </a:t>
            </a:r>
            <a:r>
              <a:rPr lang="en-US" dirty="0" smtClean="0"/>
              <a:t>the waist. Man, by his</a:t>
            </a:r>
            <a:r>
              <a:rPr lang="en-US" baseline="0" dirty="0" smtClean="0"/>
              <a:t> own plan, his own works, his own thinking, his own energies is always lacking of God’s standards.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25678-F2F6-4ABB-AE67-9AE61B51BE1E}" type="slidenum">
              <a:rPr lang="en-US"/>
              <a:pPr/>
              <a:t>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sz="1000" dirty="0"/>
              <a:t>This is after Adam clothed himself. [CLICK] He heard God’s word, was afraid BECAUSE he was naked. He hid BECAUSE he was naked! Yet, Adam clothed himself, so why be afraid??? He was still naked, even with his covering. For the first time he experienced the feeling of shame! It was a  feeling that he had never known before. He just knew that he didn’t want to stand before the all Holy God in the state in which he was. </a:t>
            </a:r>
          </a:p>
          <a:p>
            <a:endParaRPr lang="en-US" sz="1000" dirty="0"/>
          </a:p>
          <a:p>
            <a:r>
              <a:rPr lang="en-US" sz="1000" dirty="0"/>
              <a:t>It reminds me of Peter’s example in the New Testament, “Therefore that disciple whom Jesus loved </a:t>
            </a:r>
            <a:r>
              <a:rPr lang="en-US" sz="1000" dirty="0" err="1"/>
              <a:t>saith</a:t>
            </a:r>
            <a:r>
              <a:rPr lang="en-US" sz="1000" dirty="0"/>
              <a:t> unto Peter, It is the Lord. Now when Simon Peter heard that it was the Lord, he girt his fisher’s coat unto him, (for he was naked,) and did cast himself into the sea” (Jn. 21:7, KJV).  He was only wearing the inner garment which made it easier to work in, but when he saw the Lord, he covered himself up with the outer garment. </a:t>
            </a:r>
          </a:p>
          <a:p>
            <a:endParaRPr lang="en-US" sz="1000" dirty="0"/>
          </a:p>
          <a:p>
            <a:r>
              <a:rPr lang="en-US" sz="1000" dirty="0" err="1"/>
              <a:t>McGarvey</a:t>
            </a:r>
            <a:r>
              <a:rPr lang="en-US" sz="1000" dirty="0"/>
              <a:t> comments, “The arduous task of fishing had caused Peter to lay aside his upper garment; but as he prepares to meet the Lord he puts it on, moved by reverence and respect for the Master, though it encumbered him greatly in his efforts to swim” (TFG 755-56). Peter recognized the need of wearing something more when meeting Jesus. Adam did too!</a:t>
            </a:r>
          </a:p>
          <a:p>
            <a:endParaRPr lang="en-US" sz="1000" dirty="0"/>
          </a:p>
          <a:p>
            <a:r>
              <a:rPr lang="en-US" sz="1000" dirty="0"/>
              <a:t>Yet, today, men arrogantly take their stand with no shame before God in their shameful attire! Rather than feeling shame, they feel nothing in their naked </a:t>
            </a:r>
            <a:r>
              <a:rPr lang="en-US" sz="1000" dirty="0"/>
              <a:t>or improperly clothed stance</a:t>
            </a:r>
            <a:r>
              <a:rPr lang="en-US" sz="1000"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92084-A827-47CE-899A-AB04E5CB4EEC}" type="slidenum">
              <a:rPr lang="en-US"/>
              <a:pPr/>
              <a:t>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This passage shows that Adam’s work was insufficient. His clothing was not correct. God further clothed him with tunics or “robes” of skin.</a:t>
            </a:r>
          </a:p>
          <a:p>
            <a:endParaRPr lang="en-US" dirty="0"/>
          </a:p>
          <a:p>
            <a:r>
              <a:rPr lang="en-US" dirty="0"/>
              <a:t>Not only is this a passage which teaches us a great deal of knowledge on dress, but it also shows us the gospel picture in a very beautiful stroke. The nakedness of the flesh parallels somewhat the nakedness of the soul in sin. It desperately needs clothed but our own works and inventions all fail to cover us. </a:t>
            </a:r>
          </a:p>
          <a:p>
            <a:endParaRPr lang="en-US" dirty="0"/>
          </a:p>
          <a:p>
            <a:r>
              <a:rPr lang="en-US" dirty="0"/>
              <a:t>We need the </a:t>
            </a:r>
            <a:r>
              <a:rPr lang="en-US" dirty="0" smtClean="0"/>
              <a:t>blood-sacrifice and atonement</a:t>
            </a:r>
            <a:r>
              <a:rPr lang="en-US" baseline="0" dirty="0" smtClean="0"/>
              <a:t> </a:t>
            </a:r>
            <a:r>
              <a:rPr lang="en-US" dirty="0" smtClean="0"/>
              <a:t>of </a:t>
            </a:r>
            <a:r>
              <a:rPr lang="en-US" dirty="0"/>
              <a:t>the Lamb of God to give us tunics for the soul.   It may be in this </a:t>
            </a:r>
            <a:r>
              <a:rPr lang="en-US" dirty="0" smtClean="0"/>
              <a:t>vein </a:t>
            </a:r>
            <a:r>
              <a:rPr lang="en-US" dirty="0"/>
              <a:t>that John wrote, “. . .These are the ones who come out of the great tribulation, and washed their robes and made them white in the blood of the Lamb” (Rev. 7:14).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C428F-F850-4AAE-BD25-E2128DBC007D}" type="slidenum">
              <a:rPr lang="en-US"/>
              <a:pPr/>
              <a:t>8</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a:t>The Bible stresses that woman clothes herself in a godly way</a:t>
            </a:r>
            <a:r>
              <a:rPr lang="en-US" dirty="0" smtClean="0"/>
              <a:t>. Braided hair, expensive jewelry,</a:t>
            </a:r>
            <a:r>
              <a:rPr lang="en-US" baseline="0" dirty="0" smtClean="0"/>
              <a:t> and expensive clothing is not what makes one modest any more than the removal of the filth from the flesh makes one baptized. Modesty doesn’t have to be an expensive art and yet, it is very costly for women to not be modest.</a:t>
            </a:r>
            <a:endParaRPr lang="en-US" dirty="0"/>
          </a:p>
          <a:p>
            <a:endParaRPr lang="en-US" dirty="0"/>
          </a:p>
          <a:p>
            <a:r>
              <a:rPr lang="en-US" dirty="0"/>
              <a:t>[CLICK THRU]</a:t>
            </a:r>
          </a:p>
          <a:p>
            <a:r>
              <a:rPr lang="en-US" dirty="0"/>
              <a:t>modest – seemly “appropriate, fitting, etc.”</a:t>
            </a:r>
          </a:p>
          <a:p>
            <a:r>
              <a:rPr lang="en-US" dirty="0"/>
              <a:t>propriety – women should dress with eyes cast down or a bashfulness toward men.</a:t>
            </a:r>
          </a:p>
          <a:p>
            <a:r>
              <a:rPr lang="en-US" dirty="0"/>
              <a:t>moderation - soundness, soberness, </a:t>
            </a:r>
            <a:r>
              <a:rPr lang="en-US" dirty="0" smtClean="0"/>
              <a:t>self-control</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Christianity is</a:t>
            </a:r>
            <a:r>
              <a:rPr lang="en-US" baseline="0" dirty="0" smtClean="0"/>
              <a:t> concerned with what the mind of others think in many areas. Even in the subject of eating meats, Paul spoke regarding the weaker brethren, in 1Co 10:29  “ ‘Conscience,’  I say, not your own, but that of the other. For why is my liberty judged by another man’s conscience?” Do you dress with concern for others?</a:t>
            </a:r>
            <a:endParaRPr lang="en-US" dirty="0"/>
          </a:p>
        </p:txBody>
      </p:sp>
      <p:sp>
        <p:nvSpPr>
          <p:cNvPr id="4" name="Slide Number Placeholder 3"/>
          <p:cNvSpPr>
            <a:spLocks noGrp="1"/>
          </p:cNvSpPr>
          <p:nvPr>
            <p:ph type="sldNum" sz="quarter" idx="10"/>
          </p:nvPr>
        </p:nvSpPr>
        <p:spPr/>
        <p:txBody>
          <a:bodyPr/>
          <a:lstStyle/>
          <a:p>
            <a:fld id="{8784A36F-30E9-49CC-A317-965694A9EB4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2413" cy="6856413"/>
            <a:chOff x="0" y="0"/>
            <a:chExt cx="5759" cy="4319"/>
          </a:xfrm>
        </p:grpSpPr>
        <p:sp>
          <p:nvSpPr>
            <p:cNvPr id="14339" name="Rectangle 3"/>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wrap="none" anchor="ctr"/>
            <a:lstStyle/>
            <a:p>
              <a:endParaRPr lang="en-US"/>
            </a:p>
          </p:txBody>
        </p:sp>
        <p:pic>
          <p:nvPicPr>
            <p:cNvPr id="14340" name="Picture 4"/>
            <p:cNvPicPr>
              <a:picLocks noChangeArrowheads="1"/>
            </p:cNvPicPr>
            <p:nvPr/>
          </p:nvPicPr>
          <p:blipFill>
            <a:blip r:embed="rId2"/>
            <a:srcRect/>
            <a:stretch>
              <a:fillRect/>
            </a:stretch>
          </p:blipFill>
          <p:spPr bwMode="ltGray">
            <a:xfrm>
              <a:off x="0" y="991"/>
              <a:ext cx="920" cy="944"/>
            </a:xfrm>
            <a:prstGeom prst="rect">
              <a:avLst/>
            </a:prstGeom>
            <a:noFill/>
            <a:ln w="9525">
              <a:noFill/>
              <a:miter lim="800000"/>
              <a:headEnd/>
              <a:tailEnd/>
            </a:ln>
            <a:effectLst/>
          </p:spPr>
        </p:pic>
        <p:sp>
          <p:nvSpPr>
            <p:cNvPr id="14341" name="Freeform 5"/>
            <p:cNvSpPr>
              <a:spLocks/>
            </p:cNvSpPr>
            <p:nvPr/>
          </p:nvSpPr>
          <p:spPr bwMode="ltGray">
            <a:xfrm>
              <a:off x="0" y="15"/>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sp>
          <p:nvSpPr>
            <p:cNvPr id="14342" name="Freeform 6"/>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sp>
          <p:nvSpPr>
            <p:cNvPr id="14343" name="Freeform 7"/>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grpSp>
          <p:nvGrpSpPr>
            <p:cNvPr id="14344" name="Group 8"/>
            <p:cNvGrpSpPr>
              <a:grpSpLocks/>
            </p:cNvGrpSpPr>
            <p:nvPr/>
          </p:nvGrpSpPr>
          <p:grpSpPr bwMode="auto">
            <a:xfrm>
              <a:off x="993" y="1940"/>
              <a:ext cx="4766" cy="119"/>
              <a:chOff x="993" y="1940"/>
              <a:chExt cx="4766" cy="119"/>
            </a:xfrm>
          </p:grpSpPr>
          <p:sp>
            <p:nvSpPr>
              <p:cNvPr id="14345" name="Rectangle 9"/>
              <p:cNvSpPr>
                <a:spLocks noChangeArrowheads="1"/>
              </p:cNvSpPr>
              <p:nvPr/>
            </p:nvSpPr>
            <p:spPr bwMode="ltGray">
              <a:xfrm>
                <a:off x="996" y="1947"/>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wrap="none" anchor="ctr"/>
              <a:lstStyle/>
              <a:p>
                <a:endParaRPr lang="en-US"/>
              </a:p>
            </p:txBody>
          </p:sp>
          <p:sp>
            <p:nvSpPr>
              <p:cNvPr id="14346" name="Line 10"/>
              <p:cNvSpPr>
                <a:spLocks noChangeShapeType="1"/>
              </p:cNvSpPr>
              <p:nvPr/>
            </p:nvSpPr>
            <p:spPr bwMode="ltGray">
              <a:xfrm>
                <a:off x="999" y="2057"/>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4347" name="Line 11"/>
              <p:cNvSpPr>
                <a:spLocks noChangeShapeType="1"/>
              </p:cNvSpPr>
              <p:nvPr/>
            </p:nvSpPr>
            <p:spPr bwMode="ltGray">
              <a:xfrm>
                <a:off x="999" y="2033"/>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4348" name="Line 12"/>
              <p:cNvSpPr>
                <a:spLocks noChangeShapeType="1"/>
              </p:cNvSpPr>
              <p:nvPr/>
            </p:nvSpPr>
            <p:spPr bwMode="ltGray">
              <a:xfrm>
                <a:off x="999" y="2003"/>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4349" name="Line 13"/>
              <p:cNvSpPr>
                <a:spLocks noChangeShapeType="1"/>
              </p:cNvSpPr>
              <p:nvPr/>
            </p:nvSpPr>
            <p:spPr bwMode="ltGray">
              <a:xfrm>
                <a:off x="999" y="1969"/>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4350" name="Freeform 14"/>
              <p:cNvSpPr>
                <a:spLocks/>
              </p:cNvSpPr>
              <p:nvPr/>
            </p:nvSpPr>
            <p:spPr bwMode="ltGray">
              <a:xfrm>
                <a:off x="993" y="1940"/>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endParaRPr lang="en-US"/>
              </a:p>
            </p:txBody>
          </p:sp>
        </p:grpSp>
      </p:grpSp>
      <p:sp>
        <p:nvSpPr>
          <p:cNvPr id="14351" name="Rectangle 15"/>
          <p:cNvSpPr>
            <a:spLocks noGrp="1" noChangeArrowheads="1"/>
          </p:cNvSpPr>
          <p:nvPr>
            <p:ph type="ctrTitle" sz="quarter"/>
          </p:nvPr>
        </p:nvSpPr>
        <p:spPr>
          <a:xfrm>
            <a:off x="1371600" y="1600200"/>
            <a:ext cx="7772400" cy="1143000"/>
          </a:xfrm>
        </p:spPr>
        <p:txBody>
          <a:bodyPr anchor="b"/>
          <a:lstStyle>
            <a:lvl1pPr>
              <a:defRPr>
                <a:latin typeface="Tempus Sans ITC" pitchFamily="82" charset="0"/>
              </a:defRPr>
            </a:lvl1pPr>
          </a:lstStyle>
          <a:p>
            <a:r>
              <a:rPr lang="en-US"/>
              <a:t>Click to edit Master title style</a:t>
            </a:r>
          </a:p>
        </p:txBody>
      </p:sp>
      <p:sp>
        <p:nvSpPr>
          <p:cNvPr id="14352" name="Rectangle 16"/>
          <p:cNvSpPr>
            <a:spLocks noGrp="1" noChangeArrowheads="1"/>
          </p:cNvSpPr>
          <p:nvPr>
            <p:ph type="subTitle" sz="quarter" idx="1"/>
          </p:nvPr>
        </p:nvSpPr>
        <p:spPr>
          <a:xfrm>
            <a:off x="2057400" y="3733800"/>
            <a:ext cx="6400800" cy="1752600"/>
          </a:xfrm>
        </p:spPr>
        <p:txBody>
          <a:bodyPr/>
          <a:lstStyle>
            <a:lvl1pPr marL="0" indent="0" algn="ctr">
              <a:buFontTx/>
              <a:buNone/>
              <a:defRPr/>
            </a:lvl1pPr>
          </a:lstStyle>
          <a:p>
            <a:r>
              <a:rPr lang="en-US"/>
              <a:t>Click to edit Master subtitle style</a:t>
            </a:r>
          </a:p>
        </p:txBody>
      </p:sp>
      <p:sp>
        <p:nvSpPr>
          <p:cNvPr id="14353" name="Rectangle 17"/>
          <p:cNvSpPr>
            <a:spLocks noGrp="1" noChangeArrowheads="1"/>
          </p:cNvSpPr>
          <p:nvPr>
            <p:ph type="dt" sz="quarter" idx="2"/>
          </p:nvPr>
        </p:nvSpPr>
        <p:spPr/>
        <p:txBody>
          <a:bodyPr/>
          <a:lstStyle>
            <a:lvl1pPr>
              <a:defRPr/>
            </a:lvl1pPr>
          </a:lstStyle>
          <a:p>
            <a:endParaRPr lang="en-US"/>
          </a:p>
        </p:txBody>
      </p:sp>
      <p:sp>
        <p:nvSpPr>
          <p:cNvPr id="14354" name="Rectangle 18"/>
          <p:cNvSpPr>
            <a:spLocks noGrp="1" noChangeArrowheads="1"/>
          </p:cNvSpPr>
          <p:nvPr>
            <p:ph type="ftr" sz="quarter" idx="3"/>
          </p:nvPr>
        </p:nvSpPr>
        <p:spPr/>
        <p:txBody>
          <a:bodyPr/>
          <a:lstStyle>
            <a:lvl1pPr>
              <a:defRPr/>
            </a:lvl1pPr>
          </a:lstStyle>
          <a:p>
            <a:endParaRPr lang="en-US"/>
          </a:p>
        </p:txBody>
      </p:sp>
      <p:sp>
        <p:nvSpPr>
          <p:cNvPr id="14355" name="Rectangle 19"/>
          <p:cNvSpPr>
            <a:spLocks noGrp="1" noChangeArrowheads="1"/>
          </p:cNvSpPr>
          <p:nvPr>
            <p:ph type="sldNum" sz="quarter" idx="4"/>
          </p:nvPr>
        </p:nvSpPr>
        <p:spPr/>
        <p:txBody>
          <a:bodyPr/>
          <a:lstStyle>
            <a:lvl1pPr>
              <a:defRPr/>
            </a:lvl1pPr>
          </a:lstStyle>
          <a:p>
            <a:fld id="{76B75428-6668-4DF1-9EA5-776A40648F8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DA5E57-C023-4CFB-B67D-EDFDE7B2B4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90150-C3DA-437E-9449-5D9002B460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5000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752600"/>
            <a:ext cx="9142413" cy="1981200"/>
            <a:chOff x="0" y="1104"/>
            <a:chExt cx="5759" cy="1248"/>
          </a:xfrm>
        </p:grpSpPr>
        <p:pic>
          <p:nvPicPr>
            <p:cNvPr id="33795" name="Picture 3"/>
            <p:cNvPicPr>
              <a:picLocks noChangeArrowheads="1"/>
            </p:cNvPicPr>
            <p:nvPr/>
          </p:nvPicPr>
          <p:blipFill>
            <a:blip r:embed="rId2"/>
            <a:srcRect/>
            <a:stretch>
              <a:fillRect/>
            </a:stretch>
          </p:blipFill>
          <p:spPr bwMode="ltGray">
            <a:xfrm>
              <a:off x="0" y="1104"/>
              <a:ext cx="5759" cy="1096"/>
            </a:xfrm>
            <a:prstGeom prst="rect">
              <a:avLst/>
            </a:prstGeom>
            <a:noFill/>
            <a:ln w="9525">
              <a:noFill/>
              <a:miter lim="800000"/>
              <a:headEnd/>
              <a:tailEnd/>
            </a:ln>
            <a:effectLst/>
          </p:spPr>
        </p:pic>
        <p:sp>
          <p:nvSpPr>
            <p:cNvPr id="33796" name="Arc 4"/>
            <p:cNvSpPr>
              <a:spLocks/>
            </p:cNvSpPr>
            <p:nvPr/>
          </p:nvSpPr>
          <p:spPr bwMode="auto">
            <a:xfrm>
              <a:off x="576" y="1444"/>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close/>
                </a:path>
              </a:pathLst>
            </a:custGeom>
            <a:solidFill>
              <a:schemeClr val="accent2">
                <a:alpha val="50000"/>
              </a:schemeClr>
            </a:solidFill>
            <a:ln w="9525" cap="rnd">
              <a:noFill/>
              <a:round/>
              <a:headEnd/>
              <a:tailEnd/>
            </a:ln>
            <a:effectLst/>
          </p:spPr>
          <p:txBody>
            <a:bodyPr/>
            <a:lstStyle/>
            <a:p>
              <a:endParaRPr lang="en-US"/>
            </a:p>
          </p:txBody>
        </p:sp>
        <p:grpSp>
          <p:nvGrpSpPr>
            <p:cNvPr id="33797" name="Group 5"/>
            <p:cNvGrpSpPr>
              <a:grpSpLocks/>
            </p:cNvGrpSpPr>
            <p:nvPr/>
          </p:nvGrpSpPr>
          <p:grpSpPr bwMode="auto">
            <a:xfrm>
              <a:off x="0" y="2208"/>
              <a:ext cx="5759" cy="144"/>
              <a:chOff x="0" y="2208"/>
              <a:chExt cx="5759" cy="144"/>
            </a:xfrm>
          </p:grpSpPr>
          <p:sp>
            <p:nvSpPr>
              <p:cNvPr id="33798" name="Rectangle 6"/>
              <p:cNvSpPr>
                <a:spLocks noChangeArrowheads="1"/>
              </p:cNvSpPr>
              <p:nvPr/>
            </p:nvSpPr>
            <p:spPr bwMode="ltGray">
              <a:xfrm>
                <a:off x="0" y="2208"/>
                <a:ext cx="5759" cy="144"/>
              </a:xfrm>
              <a:prstGeom prst="rect">
                <a:avLst/>
              </a:prstGeom>
              <a:solidFill>
                <a:schemeClr val="accent2"/>
              </a:solidFill>
              <a:ln w="9525">
                <a:noFill/>
                <a:miter lim="800000"/>
                <a:headEnd/>
                <a:tailEnd/>
              </a:ln>
              <a:effectLst/>
            </p:spPr>
            <p:txBody>
              <a:bodyPr wrap="none" anchor="ctr"/>
              <a:lstStyle/>
              <a:p>
                <a:endParaRPr lang="en-US"/>
              </a:p>
            </p:txBody>
          </p:sp>
          <p:sp>
            <p:nvSpPr>
              <p:cNvPr id="33799" name="Rectangle 7"/>
              <p:cNvSpPr>
                <a:spLocks noChangeArrowheads="1"/>
              </p:cNvSpPr>
              <p:nvPr/>
            </p:nvSpPr>
            <p:spPr bwMode="ltGray">
              <a:xfrm>
                <a:off x="4319" y="2208"/>
                <a:ext cx="1440" cy="144"/>
              </a:xfrm>
              <a:prstGeom prst="rect">
                <a:avLst/>
              </a:prstGeom>
              <a:gradFill rotWithShape="0">
                <a:gsLst>
                  <a:gs pos="0">
                    <a:schemeClr val="accent2"/>
                  </a:gs>
                  <a:gs pos="100000">
                    <a:schemeClr val="hlink"/>
                  </a:gs>
                </a:gsLst>
                <a:lin ang="0" scaled="1"/>
              </a:gradFill>
              <a:ln w="9525">
                <a:noFill/>
                <a:miter lim="800000"/>
                <a:headEnd/>
                <a:tailEnd/>
              </a:ln>
              <a:effectLst/>
            </p:spPr>
            <p:txBody>
              <a:bodyPr wrap="none" anchor="ctr"/>
              <a:lstStyle/>
              <a:p>
                <a:endParaRPr lang="en-US"/>
              </a:p>
            </p:txBody>
          </p:sp>
          <p:sp>
            <p:nvSpPr>
              <p:cNvPr id="33800" name="Rectangle 8"/>
              <p:cNvSpPr>
                <a:spLocks noChangeArrowheads="1"/>
              </p:cNvSpPr>
              <p:nvPr/>
            </p:nvSpPr>
            <p:spPr bwMode="ltGray">
              <a:xfrm>
                <a:off x="0" y="2208"/>
                <a:ext cx="1440" cy="144"/>
              </a:xfrm>
              <a:prstGeom prst="rect">
                <a:avLst/>
              </a:prstGeom>
              <a:gradFill rotWithShape="0">
                <a:gsLst>
                  <a:gs pos="0">
                    <a:schemeClr val="hlink"/>
                  </a:gs>
                  <a:gs pos="100000">
                    <a:schemeClr val="accent2"/>
                  </a:gs>
                </a:gsLst>
                <a:lin ang="0" scaled="1"/>
              </a:gradFill>
              <a:ln w="9525">
                <a:noFill/>
                <a:miter lim="800000"/>
                <a:headEnd/>
                <a:tailEnd/>
              </a:ln>
              <a:effectLst/>
            </p:spPr>
            <p:txBody>
              <a:bodyPr wrap="none" anchor="ctr"/>
              <a:lstStyle/>
              <a:p>
                <a:endParaRPr lang="en-US"/>
              </a:p>
            </p:txBody>
          </p:sp>
        </p:grpSp>
      </p:grpSp>
      <p:sp>
        <p:nvSpPr>
          <p:cNvPr id="33801" name="Rectangle 9"/>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3802" name="Rectangle 1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3803" name="Rectangle 11"/>
          <p:cNvSpPr>
            <a:spLocks noGrp="1" noChangeArrowheads="1"/>
          </p:cNvSpPr>
          <p:nvPr>
            <p:ph type="dt" sz="quarter" idx="2"/>
          </p:nvPr>
        </p:nvSpPr>
        <p:spPr/>
        <p:txBody>
          <a:bodyPr/>
          <a:lstStyle>
            <a:lvl1pPr>
              <a:defRPr/>
            </a:lvl1pPr>
          </a:lstStyle>
          <a:p>
            <a:endParaRPr lang="en-US"/>
          </a:p>
        </p:txBody>
      </p:sp>
      <p:sp>
        <p:nvSpPr>
          <p:cNvPr id="33804" name="Rectangle 12"/>
          <p:cNvSpPr>
            <a:spLocks noGrp="1" noChangeArrowheads="1"/>
          </p:cNvSpPr>
          <p:nvPr>
            <p:ph type="ftr" sz="quarter" idx="3"/>
          </p:nvPr>
        </p:nvSpPr>
        <p:spPr/>
        <p:txBody>
          <a:bodyPr/>
          <a:lstStyle>
            <a:lvl1pPr>
              <a:defRPr/>
            </a:lvl1pPr>
          </a:lstStyle>
          <a:p>
            <a:endParaRPr lang="en-US"/>
          </a:p>
        </p:txBody>
      </p:sp>
      <p:sp>
        <p:nvSpPr>
          <p:cNvPr id="33805" name="Rectangle 13"/>
          <p:cNvSpPr>
            <a:spLocks noGrp="1" noChangeArrowheads="1"/>
          </p:cNvSpPr>
          <p:nvPr>
            <p:ph type="sldNum" sz="quarter" idx="4"/>
          </p:nvPr>
        </p:nvSpPr>
        <p:spPr/>
        <p:txBody>
          <a:bodyPr/>
          <a:lstStyle>
            <a:lvl1pPr>
              <a:defRPr/>
            </a:lvl1pPr>
          </a:lstStyle>
          <a:p>
            <a:fld id="{A80BE5EE-3C1B-403F-A1FE-F92B49852C9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027C3-7F09-4A00-B8F9-3214A0A4E07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BE016B-18E9-48DC-888E-E65B0118244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CDA706-0395-46A3-81E0-F16D038175E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064FAB-32C2-4E7B-B3FB-D18C46574BF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31AE83-32CD-4958-BC17-E521B38C3DB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A80FE8-1B96-4C8A-A699-D870282ED88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01CD0F-BBF4-4826-A70A-C3090D0D5B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A8438C-83B7-4AEF-A742-7D6A31FB119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EF8883-6D87-4847-AB40-48D6B1F7FF2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8FA5B2-28D3-4720-9587-D9345079CE6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57506C-B8C0-4C6E-849D-005428A50A6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E20682-7ED9-47FC-8F08-CBC797FD9C7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27C5C8-5C71-4452-B376-D81A0AB1C63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7529AA-F92C-4CD9-A912-40AF40468D11}"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08B22C-511D-4978-8E93-BCA219BDBD6E}"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DD2D5-DB71-4C4A-A3EA-C9F35025CCDE}"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D356A3-614E-4209-AB5D-56483B6334ED}"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B262BA0-60E9-455F-B313-18382633AEB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E07CDD-958F-49AF-82AE-BAC472F99BD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52411A-B83A-4B07-A1CF-A74C0148412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C7A3D1-F47E-4052-9C20-47B63A5C9484}"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5ABADF-19FC-4EA2-B163-1725AB0C6B0A}"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C99C42-9A38-4DC1-BBDF-A27B6051AF38}"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75428-6668-4DF1-9EA5-776A40648F8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438C-83B7-4AEF-A742-7D6A31FB119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07CDD-958F-49AF-82AE-BAC472F99BD5}"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16BC-B7BF-4013-8AF1-C0B56097F208}"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571B8-FD02-4CCA-BB10-8F56FEB0F5E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6F82C-DB53-47E2-91A5-56122CA25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EA16BC-B7BF-4013-8AF1-C0B56097F208}"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2392C-ECAB-4BF9-B6E9-ECDD15EAED68}"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03A47-1E79-4CD9-B773-862FD049F34F}"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DE3AF-0D1D-49CB-A9CF-2FF0E95F9F5F}"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A5E57-C023-4CFB-B67D-EDFDE7B2B48F}"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90150-C3DA-437E-9449-5D9002B460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4D571B8-FD02-4CCA-BB10-8F56FEB0F5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D66F82C-DB53-47E2-91A5-56122CA256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A2392C-ECAB-4BF9-B6E9-ECDD15EAED6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F03A47-1E79-4CD9-B773-862FD049F3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5DE3AF-0D1D-49CB-A9CF-2FF0E95F9F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folHlink"/>
            </a:gs>
          </a:gsLst>
          <a:path path="rect">
            <a:fillToRect r="100000" b="100000"/>
          </a:path>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2413" cy="6856413"/>
            <a:chOff x="0" y="0"/>
            <a:chExt cx="5759" cy="4319"/>
          </a:xfrm>
        </p:grpSpPr>
        <p:grpSp>
          <p:nvGrpSpPr>
            <p:cNvPr id="13315" name="Group 3"/>
            <p:cNvGrpSpPr>
              <a:grpSpLocks/>
            </p:cNvGrpSpPr>
            <p:nvPr/>
          </p:nvGrpSpPr>
          <p:grpSpPr bwMode="auto">
            <a:xfrm>
              <a:off x="0" y="0"/>
              <a:ext cx="926" cy="4319"/>
              <a:chOff x="0" y="0"/>
              <a:chExt cx="926" cy="4319"/>
            </a:xfrm>
          </p:grpSpPr>
          <p:sp>
            <p:nvSpPr>
              <p:cNvPr id="13316"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wrap="none" anchor="ctr"/>
              <a:lstStyle/>
              <a:p>
                <a:endParaRPr lang="en-US"/>
              </a:p>
            </p:txBody>
          </p:sp>
          <p:pic>
            <p:nvPicPr>
              <p:cNvPr id="13317" name="Picture 5"/>
              <p:cNvPicPr>
                <a:picLocks noChangeArrowheads="1"/>
              </p:cNvPicPr>
              <p:nvPr/>
            </p:nvPicPr>
            <p:blipFill>
              <a:blip r:embed="rId13"/>
              <a:srcRect/>
              <a:stretch>
                <a:fillRect/>
              </a:stretch>
            </p:blipFill>
            <p:spPr bwMode="ltGray">
              <a:xfrm>
                <a:off x="6" y="31"/>
                <a:ext cx="920" cy="944"/>
              </a:xfrm>
              <a:prstGeom prst="rect">
                <a:avLst/>
              </a:prstGeom>
              <a:noFill/>
              <a:ln w="9525">
                <a:noFill/>
                <a:miter lim="800000"/>
                <a:headEnd/>
                <a:tailEnd/>
              </a:ln>
              <a:effectLst/>
            </p:spPr>
          </p:pic>
          <p:sp>
            <p:nvSpPr>
              <p:cNvPr id="13318" name="Freeform 6"/>
              <p:cNvSpPr>
                <a:spLocks/>
              </p:cNvSpPr>
              <p:nvPr/>
            </p:nvSpPr>
            <p:spPr bwMode="ltGray">
              <a:xfrm>
                <a:off x="6" y="1023"/>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sp>
            <p:nvSpPr>
              <p:cNvPr id="13319"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sp>
            <p:nvSpPr>
              <p:cNvPr id="13320"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grpSp>
        <p:grpSp>
          <p:nvGrpSpPr>
            <p:cNvPr id="13321" name="Group 9"/>
            <p:cNvGrpSpPr>
              <a:grpSpLocks/>
            </p:cNvGrpSpPr>
            <p:nvPr/>
          </p:nvGrpSpPr>
          <p:grpSpPr bwMode="auto">
            <a:xfrm>
              <a:off x="993" y="1028"/>
              <a:ext cx="4766" cy="119"/>
              <a:chOff x="993" y="1028"/>
              <a:chExt cx="4766" cy="119"/>
            </a:xfrm>
          </p:grpSpPr>
          <p:sp>
            <p:nvSpPr>
              <p:cNvPr id="13322" name="Rectangle 10"/>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wrap="none" anchor="ctr"/>
              <a:lstStyle/>
              <a:p>
                <a:endParaRPr lang="en-US"/>
              </a:p>
            </p:txBody>
          </p:sp>
          <p:sp>
            <p:nvSpPr>
              <p:cNvPr id="13323" name="Line 11"/>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3324" name="Line 12"/>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3325" name="Line 13"/>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3326" name="Line 14"/>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3327" name="Freeform 15"/>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endParaRPr lang="en-US"/>
              </a:p>
            </p:txBody>
          </p:sp>
        </p:grpSp>
      </p:grpSp>
      <p:sp>
        <p:nvSpPr>
          <p:cNvPr id="13328" name="Rectangle 16"/>
          <p:cNvSpPr>
            <a:spLocks noGrp="1" noChangeArrowheads="1"/>
          </p:cNvSpPr>
          <p:nvPr>
            <p:ph type="title"/>
          </p:nvPr>
        </p:nvSpPr>
        <p:spPr bwMode="auto">
          <a:xfrm>
            <a:off x="1370013" y="3048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3329" name="Rectangle 17"/>
          <p:cNvSpPr>
            <a:spLocks noGrp="1" noChangeArrowheads="1"/>
          </p:cNvSpPr>
          <p:nvPr>
            <p:ph type="body" idx="1"/>
          </p:nvPr>
        </p:nvSpPr>
        <p:spPr bwMode="auto">
          <a:xfrm>
            <a:off x="1370013"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30" name="Rectangle 18"/>
          <p:cNvSpPr>
            <a:spLocks noGrp="1" noChangeArrowheads="1"/>
          </p:cNvSpPr>
          <p:nvPr>
            <p:ph type="dt" sz="half" idx="2"/>
          </p:nvPr>
        </p:nvSpPr>
        <p:spPr bwMode="auto">
          <a:xfrm>
            <a:off x="13589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tx2"/>
                </a:solidFill>
              </a:defRPr>
            </a:lvl1pPr>
          </a:lstStyle>
          <a:p>
            <a:endParaRPr lang="en-US"/>
          </a:p>
        </p:txBody>
      </p:sp>
      <p:sp>
        <p:nvSpPr>
          <p:cNvPr id="13331" name="Rectangle 19"/>
          <p:cNvSpPr>
            <a:spLocks noGrp="1" noChangeArrowheads="1"/>
          </p:cNvSpPr>
          <p:nvPr>
            <p:ph type="ftr" sz="quarter" idx="3"/>
          </p:nvPr>
        </p:nvSpPr>
        <p:spPr bwMode="auto">
          <a:xfrm>
            <a:off x="37973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tx2"/>
                </a:solidFill>
              </a:defRPr>
            </a:lvl1pPr>
          </a:lstStyle>
          <a:p>
            <a:endParaRPr lang="en-US"/>
          </a:p>
        </p:txBody>
      </p:sp>
      <p:sp>
        <p:nvSpPr>
          <p:cNvPr id="13332" name="Rectangle 20"/>
          <p:cNvSpPr>
            <a:spLocks noGrp="1" noChangeArrowheads="1"/>
          </p:cNvSpPr>
          <p:nvPr>
            <p:ph type="sldNum" sz="quarter" idx="4"/>
          </p:nvPr>
        </p:nvSpPr>
        <p:spPr bwMode="auto">
          <a:xfrm>
            <a:off x="72263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2"/>
                </a:solidFill>
              </a:defRPr>
            </a:lvl1pPr>
          </a:lstStyle>
          <a:p>
            <a:fld id="{5726AF85-4F7E-4225-9458-847AC464E5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rebuchet MS" pitchFamily="34" charset="0"/>
        </a:defRPr>
      </a:lvl2pPr>
      <a:lvl3pPr algn="ctr" rtl="0" eaLnBrk="0" fontAlgn="base" hangingPunct="0">
        <a:spcBef>
          <a:spcPct val="0"/>
        </a:spcBef>
        <a:spcAft>
          <a:spcPct val="0"/>
        </a:spcAft>
        <a:defRPr sz="4400" i="1">
          <a:solidFill>
            <a:schemeClr val="tx2"/>
          </a:solidFill>
          <a:latin typeface="Trebuchet MS" pitchFamily="34" charset="0"/>
        </a:defRPr>
      </a:lvl3pPr>
      <a:lvl4pPr algn="ctr" rtl="0" eaLnBrk="0" fontAlgn="base" hangingPunct="0">
        <a:spcBef>
          <a:spcPct val="0"/>
        </a:spcBef>
        <a:spcAft>
          <a:spcPct val="0"/>
        </a:spcAft>
        <a:defRPr sz="4400" i="1">
          <a:solidFill>
            <a:schemeClr val="tx2"/>
          </a:solidFill>
          <a:latin typeface="Trebuchet MS" pitchFamily="34" charset="0"/>
        </a:defRPr>
      </a:lvl4pPr>
      <a:lvl5pPr algn="ctr" rtl="0" eaLnBrk="0" fontAlgn="base" hangingPunct="0">
        <a:spcBef>
          <a:spcPct val="0"/>
        </a:spcBef>
        <a:spcAft>
          <a:spcPct val="0"/>
        </a:spcAft>
        <a:defRPr sz="4400" i="1">
          <a:solidFill>
            <a:schemeClr val="tx2"/>
          </a:solidFill>
          <a:latin typeface="Trebuchet MS" pitchFamily="34" charset="0"/>
        </a:defRPr>
      </a:lvl5pPr>
      <a:lvl6pPr marL="457200" algn="ctr" rtl="0" eaLnBrk="0" fontAlgn="base" hangingPunct="0">
        <a:spcBef>
          <a:spcPct val="0"/>
        </a:spcBef>
        <a:spcAft>
          <a:spcPct val="0"/>
        </a:spcAft>
        <a:defRPr sz="4400" i="1">
          <a:solidFill>
            <a:schemeClr val="tx2"/>
          </a:solidFill>
          <a:latin typeface="Trebuchet MS" pitchFamily="34" charset="0"/>
        </a:defRPr>
      </a:lvl6pPr>
      <a:lvl7pPr marL="914400" algn="ctr" rtl="0" eaLnBrk="0" fontAlgn="base" hangingPunct="0">
        <a:spcBef>
          <a:spcPct val="0"/>
        </a:spcBef>
        <a:spcAft>
          <a:spcPct val="0"/>
        </a:spcAft>
        <a:defRPr sz="4400" i="1">
          <a:solidFill>
            <a:schemeClr val="tx2"/>
          </a:solidFill>
          <a:latin typeface="Trebuchet MS" pitchFamily="34" charset="0"/>
        </a:defRPr>
      </a:lvl7pPr>
      <a:lvl8pPr marL="1371600" algn="ctr" rtl="0" eaLnBrk="0" fontAlgn="base" hangingPunct="0">
        <a:spcBef>
          <a:spcPct val="0"/>
        </a:spcBef>
        <a:spcAft>
          <a:spcPct val="0"/>
        </a:spcAft>
        <a:defRPr sz="4400" i="1">
          <a:solidFill>
            <a:schemeClr val="tx2"/>
          </a:solidFill>
          <a:latin typeface="Trebuchet MS" pitchFamily="34" charset="0"/>
        </a:defRPr>
      </a:lvl8pPr>
      <a:lvl9pPr marL="1828800" algn="ctr" rtl="0" eaLnBrk="0" fontAlgn="base" hangingPunct="0">
        <a:spcBef>
          <a:spcPct val="0"/>
        </a:spcBef>
        <a:spcAft>
          <a:spcPct val="0"/>
        </a:spcAft>
        <a:defRPr sz="4400" i="1">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2413" cy="6856413"/>
            <a:chOff x="0" y="0"/>
            <a:chExt cx="5759" cy="4319"/>
          </a:xfrm>
        </p:grpSpPr>
        <p:pic>
          <p:nvPicPr>
            <p:cNvPr id="32771" name="Picture 3"/>
            <p:cNvPicPr>
              <a:picLocks noChangeArrowheads="1"/>
            </p:cNvPicPr>
            <p:nvPr/>
          </p:nvPicPr>
          <p:blipFill>
            <a:blip r:embed="rId13"/>
            <a:srcRect/>
            <a:stretch>
              <a:fillRect/>
            </a:stretch>
          </p:blipFill>
          <p:spPr bwMode="ltGray">
            <a:xfrm>
              <a:off x="0" y="0"/>
              <a:ext cx="5759" cy="1096"/>
            </a:xfrm>
            <a:prstGeom prst="rect">
              <a:avLst/>
            </a:prstGeom>
            <a:noFill/>
            <a:ln w="9525">
              <a:noFill/>
              <a:miter lim="800000"/>
              <a:headEnd/>
              <a:tailEnd/>
            </a:ln>
            <a:effectLst/>
          </p:spPr>
        </p:pic>
        <p:sp>
          <p:nvSpPr>
            <p:cNvPr id="32772" name="Arc 4"/>
            <p:cNvSpPr>
              <a:spLocks/>
            </p:cNvSpPr>
            <p:nvPr/>
          </p:nvSpPr>
          <p:spPr bwMode="auto">
            <a:xfrm>
              <a:off x="576" y="340"/>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close/>
                </a:path>
              </a:pathLst>
            </a:custGeom>
            <a:solidFill>
              <a:schemeClr val="accent2">
                <a:alpha val="50000"/>
              </a:schemeClr>
            </a:solidFill>
            <a:ln w="9525" cap="rnd">
              <a:noFill/>
              <a:round/>
              <a:headEnd/>
              <a:tailEnd/>
            </a:ln>
            <a:effectLst/>
          </p:spPr>
          <p:txBody>
            <a:bodyPr/>
            <a:lstStyle/>
            <a:p>
              <a:endParaRPr lang="en-US"/>
            </a:p>
          </p:txBody>
        </p:sp>
        <p:sp>
          <p:nvSpPr>
            <p:cNvPr id="32773" name="Rectangle 5"/>
            <p:cNvSpPr>
              <a:spLocks noChangeArrowheads="1"/>
            </p:cNvSpPr>
            <p:nvPr/>
          </p:nvSpPr>
          <p:spPr bwMode="hidden">
            <a:xfrm>
              <a:off x="0" y="1104"/>
              <a:ext cx="5759" cy="3215"/>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US"/>
            </a:p>
          </p:txBody>
        </p:sp>
        <p:sp>
          <p:nvSpPr>
            <p:cNvPr id="32774" name="Rectangle 6"/>
            <p:cNvSpPr>
              <a:spLocks noChangeArrowheads="1"/>
            </p:cNvSpPr>
            <p:nvPr/>
          </p:nvSpPr>
          <p:spPr bwMode="ltGray">
            <a:xfrm>
              <a:off x="0" y="1104"/>
              <a:ext cx="5759" cy="144"/>
            </a:xfrm>
            <a:prstGeom prst="rect">
              <a:avLst/>
            </a:prstGeom>
            <a:solidFill>
              <a:schemeClr val="accent2"/>
            </a:solidFill>
            <a:ln w="9525">
              <a:noFill/>
              <a:miter lim="800000"/>
              <a:headEnd/>
              <a:tailEnd/>
            </a:ln>
            <a:effectLst/>
          </p:spPr>
          <p:txBody>
            <a:bodyPr wrap="none" anchor="ctr"/>
            <a:lstStyle/>
            <a:p>
              <a:endParaRPr lang="en-US"/>
            </a:p>
          </p:txBody>
        </p:sp>
        <p:sp>
          <p:nvSpPr>
            <p:cNvPr id="32775" name="Rectangle 7"/>
            <p:cNvSpPr>
              <a:spLocks noChangeArrowheads="1"/>
            </p:cNvSpPr>
            <p:nvPr/>
          </p:nvSpPr>
          <p:spPr bwMode="ltGray">
            <a:xfrm>
              <a:off x="4319" y="1104"/>
              <a:ext cx="1440" cy="144"/>
            </a:xfrm>
            <a:prstGeom prst="rect">
              <a:avLst/>
            </a:prstGeom>
            <a:gradFill rotWithShape="0">
              <a:gsLst>
                <a:gs pos="0">
                  <a:schemeClr val="accent2"/>
                </a:gs>
                <a:gs pos="100000">
                  <a:schemeClr val="hlink"/>
                </a:gs>
              </a:gsLst>
              <a:lin ang="0" scaled="1"/>
            </a:gradFill>
            <a:ln w="9525">
              <a:noFill/>
              <a:miter lim="800000"/>
              <a:headEnd/>
              <a:tailEnd/>
            </a:ln>
            <a:effectLst/>
          </p:spPr>
          <p:txBody>
            <a:bodyPr wrap="none" anchor="ctr"/>
            <a:lstStyle/>
            <a:p>
              <a:endParaRPr lang="en-US"/>
            </a:p>
          </p:txBody>
        </p:sp>
        <p:sp>
          <p:nvSpPr>
            <p:cNvPr id="32776" name="Rectangle 8"/>
            <p:cNvSpPr>
              <a:spLocks noChangeArrowheads="1"/>
            </p:cNvSpPr>
            <p:nvPr/>
          </p:nvSpPr>
          <p:spPr bwMode="ltGray">
            <a:xfrm>
              <a:off x="0" y="1104"/>
              <a:ext cx="1440" cy="144"/>
            </a:xfrm>
            <a:prstGeom prst="rect">
              <a:avLst/>
            </a:prstGeom>
            <a:gradFill rotWithShape="0">
              <a:gsLst>
                <a:gs pos="0">
                  <a:schemeClr val="hlink"/>
                </a:gs>
                <a:gs pos="100000">
                  <a:schemeClr val="accent2"/>
                </a:gs>
              </a:gsLst>
              <a:lin ang="0" scaled="1"/>
            </a:gradFill>
            <a:ln w="9525">
              <a:noFill/>
              <a:miter lim="800000"/>
              <a:headEnd/>
              <a:tailEnd/>
            </a:ln>
            <a:effectLst/>
          </p:spPr>
          <p:txBody>
            <a:bodyPr wrap="none" anchor="ctr"/>
            <a:lstStyle/>
            <a:p>
              <a:endParaRPr lang="en-US"/>
            </a:p>
          </p:txBody>
        </p:sp>
      </p:grpSp>
      <p:sp>
        <p:nvSpPr>
          <p:cNvPr id="32777" name="Rectangle 9"/>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2778" name="Rectangle 1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9" name="Rectangle 1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2780" name="Rectangle 1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32781" name="Rectangle 1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191189ED-354E-4A89-98E2-260B2B10A22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532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B034E9D-1627-42E5-88CB-55E0AAEA7D5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6AF85-4F7E-4225-9458-847AC464E5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55" name="Picture 7" descr="MPj04071480000[1]"/>
          <p:cNvPicPr>
            <a:picLocks noChangeAspect="1" noChangeArrowheads="1"/>
          </p:cNvPicPr>
          <p:nvPr/>
        </p:nvPicPr>
        <p:blipFill>
          <a:blip r:embed="rId3"/>
          <a:srcRect/>
          <a:stretch>
            <a:fillRect/>
          </a:stretch>
        </p:blipFill>
        <p:spPr bwMode="auto">
          <a:xfrm>
            <a:off x="1447800" y="3048000"/>
            <a:ext cx="7696200" cy="3810000"/>
          </a:xfrm>
          <a:prstGeom prst="rect">
            <a:avLst/>
          </a:prstGeom>
          <a:noFill/>
        </p:spPr>
      </p:pic>
      <p:sp>
        <p:nvSpPr>
          <p:cNvPr id="2050" name="Rectangle 2"/>
          <p:cNvSpPr>
            <a:spLocks noGrp="1" noChangeArrowheads="1"/>
          </p:cNvSpPr>
          <p:nvPr>
            <p:ph type="ctrTitle"/>
          </p:nvPr>
        </p:nvSpPr>
        <p:spPr/>
        <p:txBody>
          <a:bodyPr/>
          <a:lstStyle/>
          <a:p>
            <a:r>
              <a:rPr lang="en-US" sz="5400" dirty="0">
                <a:solidFill>
                  <a:schemeClr val="accent4">
                    <a:lumMod val="75000"/>
                    <a:lumOff val="25000"/>
                  </a:schemeClr>
                </a:solidFill>
              </a:rPr>
              <a:t>Summertime Sins</a:t>
            </a:r>
          </a:p>
        </p:txBody>
      </p:sp>
      <p:sp>
        <p:nvSpPr>
          <p:cNvPr id="2051" name="Rectangle 3"/>
          <p:cNvSpPr>
            <a:spLocks noGrp="1" noChangeArrowheads="1"/>
          </p:cNvSpPr>
          <p:nvPr>
            <p:ph type="subTitle" idx="1"/>
          </p:nvPr>
        </p:nvSpPr>
        <p:spPr>
          <a:xfrm>
            <a:off x="2057400" y="3962400"/>
            <a:ext cx="6400800" cy="1752600"/>
          </a:xfrm>
          <a:solidFill>
            <a:schemeClr val="tx1">
              <a:alpha val="50000"/>
            </a:schemeClr>
          </a:solidFill>
          <a:ln w="28575">
            <a:solidFill>
              <a:srgbClr val="FFFFFF"/>
            </a:solidFill>
          </a:ln>
        </p:spPr>
        <p:txBody>
          <a:bodyPr/>
          <a:lstStyle/>
          <a:p>
            <a:pPr>
              <a:lnSpc>
                <a:spcPct val="80000"/>
              </a:lnSpc>
            </a:pPr>
            <a:r>
              <a:rPr lang="en-US" sz="2400">
                <a:solidFill>
                  <a:srgbClr val="FFFFFF"/>
                </a:solidFill>
              </a:rPr>
              <a:t>“Then He spoke to them a parable: ‘Look at the fig tree, and all the trees. When they are already budding, you see and know for yourselves that summer is now near’” </a:t>
            </a:r>
            <a:br>
              <a:rPr lang="en-US" sz="2400">
                <a:solidFill>
                  <a:srgbClr val="FFFFFF"/>
                </a:solidFill>
              </a:rPr>
            </a:br>
            <a:r>
              <a:rPr lang="en-US" sz="2400">
                <a:solidFill>
                  <a:srgbClr val="FFFFFF"/>
                </a:solidFill>
              </a:rPr>
              <a:t>(Lk. 21:29, 30)</a:t>
            </a: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descr="MPj04025500000[1]"/>
          <p:cNvPicPr>
            <a:picLocks noChangeAspect="1" noChangeArrowheads="1"/>
          </p:cNvPicPr>
          <p:nvPr/>
        </p:nvPicPr>
        <p:blipFill>
          <a:blip r:embed="rId3">
            <a:lum bright="70000" contrast="-70000"/>
          </a:blip>
          <a:srcRect/>
          <a:stretch>
            <a:fillRect/>
          </a:stretch>
        </p:blipFill>
        <p:spPr bwMode="auto">
          <a:xfrm>
            <a:off x="1447800" y="1524000"/>
            <a:ext cx="7696200" cy="5434013"/>
          </a:xfrm>
          <a:prstGeom prst="rect">
            <a:avLst/>
          </a:prstGeom>
          <a:noFill/>
          <a:ln w="9525">
            <a:noFill/>
            <a:miter lim="800000"/>
            <a:headEnd/>
            <a:tailEnd/>
          </a:ln>
        </p:spPr>
      </p:pic>
      <p:sp>
        <p:nvSpPr>
          <p:cNvPr id="26629" name="Rectangle 5"/>
          <p:cNvSpPr>
            <a:spLocks noChangeArrowheads="1"/>
          </p:cNvSpPr>
          <p:nvPr/>
        </p:nvSpPr>
        <p:spPr bwMode="auto">
          <a:xfrm>
            <a:off x="2133600" y="2927350"/>
            <a:ext cx="2438400" cy="381000"/>
          </a:xfrm>
          <a:prstGeom prst="rect">
            <a:avLst/>
          </a:prstGeom>
          <a:noFill/>
          <a:ln w="38100">
            <a:solidFill>
              <a:schemeClr val="accent2"/>
            </a:solidFill>
            <a:miter lim="800000"/>
            <a:headEnd/>
            <a:tailEnd/>
          </a:ln>
          <a:effectLst/>
        </p:spPr>
        <p:txBody>
          <a:bodyPr wrap="none" anchor="ctr"/>
          <a:lstStyle/>
          <a:p>
            <a:endParaRPr lang="en-US"/>
          </a:p>
        </p:txBody>
      </p:sp>
      <p:sp>
        <p:nvSpPr>
          <p:cNvPr id="26626" name="Rectangle 2"/>
          <p:cNvSpPr>
            <a:spLocks noGrp="1" noChangeArrowheads="1"/>
          </p:cNvSpPr>
          <p:nvPr>
            <p:ph type="title"/>
          </p:nvPr>
        </p:nvSpPr>
        <p:spPr/>
        <p:txBody>
          <a:bodyPr/>
          <a:lstStyle/>
          <a:p>
            <a:r>
              <a:rPr lang="en-US"/>
              <a:t>Men Are NOT Excluded</a:t>
            </a:r>
          </a:p>
        </p:txBody>
      </p:sp>
      <p:sp>
        <p:nvSpPr>
          <p:cNvPr id="26627" name="Rectangle 3"/>
          <p:cNvSpPr>
            <a:spLocks noGrp="1" noChangeArrowheads="1"/>
          </p:cNvSpPr>
          <p:nvPr>
            <p:ph type="body" idx="1"/>
          </p:nvPr>
        </p:nvSpPr>
        <p:spPr/>
        <p:txBody>
          <a:bodyPr/>
          <a:lstStyle/>
          <a:p>
            <a:pPr>
              <a:lnSpc>
                <a:spcPct val="90000"/>
              </a:lnSpc>
            </a:pPr>
            <a:r>
              <a:rPr lang="en-US" dirty="0">
                <a:latin typeface="Arial Black" pitchFamily="34" charset="0"/>
              </a:rPr>
              <a:t>Titus 2:6-8</a:t>
            </a:r>
          </a:p>
          <a:p>
            <a:pPr lvl="1">
              <a:lnSpc>
                <a:spcPct val="90000"/>
              </a:lnSpc>
              <a:buFontTx/>
              <a:buNone/>
            </a:pPr>
            <a:r>
              <a:rPr lang="en-US" baseline="30000" dirty="0"/>
              <a:t>6</a:t>
            </a:r>
            <a:r>
              <a:rPr lang="en-US" dirty="0"/>
              <a:t>  Likewise exhort the young men to be sober–minded,</a:t>
            </a:r>
          </a:p>
          <a:p>
            <a:pPr lvl="1">
              <a:lnSpc>
                <a:spcPct val="90000"/>
              </a:lnSpc>
              <a:buFontTx/>
              <a:buNone/>
            </a:pPr>
            <a:r>
              <a:rPr lang="en-US" baseline="30000" dirty="0"/>
              <a:t>7</a:t>
            </a:r>
            <a:r>
              <a:rPr lang="en-US" dirty="0"/>
              <a:t>  in all things showing yourself to be a pattern of good works; in doctrine showing integrity, reverence, incorruptibility,</a:t>
            </a:r>
          </a:p>
          <a:p>
            <a:pPr lvl="1">
              <a:lnSpc>
                <a:spcPct val="90000"/>
              </a:lnSpc>
              <a:buFontTx/>
              <a:buNone/>
            </a:pPr>
            <a:r>
              <a:rPr lang="en-US" baseline="30000" dirty="0"/>
              <a:t>8</a:t>
            </a:r>
            <a:r>
              <a:rPr lang="en-US" dirty="0"/>
              <a:t>  sound speech that cannot be condemned, that one who is an opponent may be ashamed, having nothing evil to say of you.</a:t>
            </a:r>
          </a:p>
        </p:txBody>
      </p:sp>
      <p:sp>
        <p:nvSpPr>
          <p:cNvPr id="26628" name="WordArt 4"/>
          <p:cNvSpPr>
            <a:spLocks noChangeArrowheads="1" noChangeShapeType="1" noTextEdit="1"/>
          </p:cNvSpPr>
          <p:nvPr/>
        </p:nvSpPr>
        <p:spPr bwMode="auto">
          <a:xfrm>
            <a:off x="2667000" y="5943600"/>
            <a:ext cx="54673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INCLUDES CLOTHING</a:t>
            </a:r>
          </a:p>
        </p:txBody>
      </p:sp>
      <p:sp>
        <p:nvSpPr>
          <p:cNvPr id="26630" name="Line 6"/>
          <p:cNvSpPr>
            <a:spLocks noChangeShapeType="1"/>
          </p:cNvSpPr>
          <p:nvPr/>
        </p:nvSpPr>
        <p:spPr bwMode="auto">
          <a:xfrm>
            <a:off x="2209800" y="3794125"/>
            <a:ext cx="1752600" cy="0"/>
          </a:xfrm>
          <a:prstGeom prst="line">
            <a:avLst/>
          </a:prstGeom>
          <a:noFill/>
          <a:ln w="38100">
            <a:solidFill>
              <a:schemeClr val="accent2"/>
            </a:solidFill>
            <a:round/>
            <a:headEnd/>
            <a:tailEnd/>
          </a:ln>
          <a:effectLst/>
        </p:spPr>
        <p:txBody>
          <a:bodyPr/>
          <a:lstStyle/>
          <a:p>
            <a:endParaRPr lang="en-US"/>
          </a:p>
        </p:txBody>
      </p:sp>
      <p:sp>
        <p:nvSpPr>
          <p:cNvPr id="26631" name="Line 7"/>
          <p:cNvSpPr>
            <a:spLocks noChangeShapeType="1"/>
          </p:cNvSpPr>
          <p:nvPr/>
        </p:nvSpPr>
        <p:spPr bwMode="auto">
          <a:xfrm>
            <a:off x="3810000" y="5791200"/>
            <a:ext cx="5334000" cy="0"/>
          </a:xfrm>
          <a:prstGeom prst="line">
            <a:avLst/>
          </a:prstGeom>
          <a:noFill/>
          <a:ln w="38100">
            <a:solidFill>
              <a:schemeClr val="accent2"/>
            </a:solidFill>
            <a:round/>
            <a:headEnd/>
            <a:tailEnd/>
          </a:ln>
          <a:effectLst/>
        </p:spPr>
        <p:txBody>
          <a:bodyPr/>
          <a:lstStyle/>
          <a:p>
            <a:endParaRPr lang="en-US"/>
          </a:p>
        </p:txBody>
      </p:sp>
      <p:pic>
        <p:nvPicPr>
          <p:cNvPr id="34818" name="Picture 2" descr="http://images.clipart.com/thb/thb14/PH/images/39161402.thb.jpg?1001633963"/>
          <p:cNvPicPr>
            <a:picLocks noChangeAspect="1" noChangeArrowheads="1"/>
          </p:cNvPicPr>
          <p:nvPr/>
        </p:nvPicPr>
        <p:blipFill>
          <a:blip r:embed="rId4"/>
          <a:srcRect/>
          <a:stretch>
            <a:fillRect/>
          </a:stretch>
        </p:blipFill>
        <p:spPr bwMode="auto">
          <a:xfrm>
            <a:off x="0" y="0"/>
            <a:ext cx="1685925" cy="253250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1000" fill="hold"/>
                                        <p:tgtEl>
                                          <p:spTgt spid="26629"/>
                                        </p:tgtEl>
                                        <p:attrNameLst>
                                          <p:attrName>ppt_w</p:attrName>
                                        </p:attrNameLst>
                                      </p:cBhvr>
                                      <p:tavLst>
                                        <p:tav tm="0">
                                          <p:val>
                                            <p:strVal val="#ppt_w+.3"/>
                                          </p:val>
                                        </p:tav>
                                        <p:tav tm="100000">
                                          <p:val>
                                            <p:strVal val="#ppt_w"/>
                                          </p:val>
                                        </p:tav>
                                      </p:tavLst>
                                    </p:anim>
                                    <p:anim calcmode="lin" valueType="num">
                                      <p:cBhvr>
                                        <p:cTn id="8" dur="1000" fill="hold"/>
                                        <p:tgtEl>
                                          <p:spTgt spid="26629"/>
                                        </p:tgtEl>
                                        <p:attrNameLst>
                                          <p:attrName>ppt_h</p:attrName>
                                        </p:attrNameLst>
                                      </p:cBhvr>
                                      <p:tavLst>
                                        <p:tav tm="0">
                                          <p:val>
                                            <p:strVal val="#ppt_h"/>
                                          </p:val>
                                        </p:tav>
                                        <p:tav tm="100000">
                                          <p:val>
                                            <p:strVal val="#ppt_h"/>
                                          </p:val>
                                        </p:tav>
                                      </p:tavLst>
                                    </p:anim>
                                    <p:animEffect transition="in" filter="fade">
                                      <p:cBhvr>
                                        <p:cTn id="9" dur="1000"/>
                                        <p:tgtEl>
                                          <p:spTgt spid="2662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6630"/>
                                        </p:tgtEl>
                                        <p:attrNameLst>
                                          <p:attrName>style.visibility</p:attrName>
                                        </p:attrNameLst>
                                      </p:cBhvr>
                                      <p:to>
                                        <p:strVal val="visible"/>
                                      </p:to>
                                    </p:set>
                                    <p:anim calcmode="lin" valueType="num">
                                      <p:cBhvr>
                                        <p:cTn id="12" dur="1000" fill="hold"/>
                                        <p:tgtEl>
                                          <p:spTgt spid="26630"/>
                                        </p:tgtEl>
                                        <p:attrNameLst>
                                          <p:attrName>ppt_w</p:attrName>
                                        </p:attrNameLst>
                                      </p:cBhvr>
                                      <p:tavLst>
                                        <p:tav tm="0">
                                          <p:val>
                                            <p:strVal val="#ppt_w+.3"/>
                                          </p:val>
                                        </p:tav>
                                        <p:tav tm="100000">
                                          <p:val>
                                            <p:strVal val="#ppt_w"/>
                                          </p:val>
                                        </p:tav>
                                      </p:tavLst>
                                    </p:anim>
                                    <p:anim calcmode="lin" valueType="num">
                                      <p:cBhvr>
                                        <p:cTn id="13" dur="1000" fill="hold"/>
                                        <p:tgtEl>
                                          <p:spTgt spid="26630"/>
                                        </p:tgtEl>
                                        <p:attrNameLst>
                                          <p:attrName>ppt_h</p:attrName>
                                        </p:attrNameLst>
                                      </p:cBhvr>
                                      <p:tavLst>
                                        <p:tav tm="0">
                                          <p:val>
                                            <p:strVal val="#ppt_h"/>
                                          </p:val>
                                        </p:tav>
                                        <p:tav tm="100000">
                                          <p:val>
                                            <p:strVal val="#ppt_h"/>
                                          </p:val>
                                        </p:tav>
                                      </p:tavLst>
                                    </p:anim>
                                    <p:animEffect transition="in" filter="fade">
                                      <p:cBhvr>
                                        <p:cTn id="14" dur="1000"/>
                                        <p:tgtEl>
                                          <p:spTgt spid="2663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6631"/>
                                        </p:tgtEl>
                                        <p:attrNameLst>
                                          <p:attrName>style.visibility</p:attrName>
                                        </p:attrNameLst>
                                      </p:cBhvr>
                                      <p:to>
                                        <p:strVal val="visible"/>
                                      </p:to>
                                    </p:set>
                                    <p:anim calcmode="lin" valueType="num">
                                      <p:cBhvr>
                                        <p:cTn id="17" dur="1000" fill="hold"/>
                                        <p:tgtEl>
                                          <p:spTgt spid="26631"/>
                                        </p:tgtEl>
                                        <p:attrNameLst>
                                          <p:attrName>ppt_w</p:attrName>
                                        </p:attrNameLst>
                                      </p:cBhvr>
                                      <p:tavLst>
                                        <p:tav tm="0">
                                          <p:val>
                                            <p:strVal val="#ppt_w+.3"/>
                                          </p:val>
                                        </p:tav>
                                        <p:tav tm="100000">
                                          <p:val>
                                            <p:strVal val="#ppt_w"/>
                                          </p:val>
                                        </p:tav>
                                      </p:tavLst>
                                    </p:anim>
                                    <p:anim calcmode="lin" valueType="num">
                                      <p:cBhvr>
                                        <p:cTn id="18" dur="1000" fill="hold"/>
                                        <p:tgtEl>
                                          <p:spTgt spid="26631"/>
                                        </p:tgtEl>
                                        <p:attrNameLst>
                                          <p:attrName>ppt_h</p:attrName>
                                        </p:attrNameLst>
                                      </p:cBhvr>
                                      <p:tavLst>
                                        <p:tav tm="0">
                                          <p:val>
                                            <p:strVal val="#ppt_h"/>
                                          </p:val>
                                        </p:tav>
                                        <p:tav tm="100000">
                                          <p:val>
                                            <p:strVal val="#ppt_h"/>
                                          </p:val>
                                        </p:tav>
                                      </p:tavLst>
                                    </p:anim>
                                    <p:animEffect transition="in" filter="fade">
                                      <p:cBhvr>
                                        <p:cTn id="19" dur="1000"/>
                                        <p:tgtEl>
                                          <p:spTgt spid="26631"/>
                                        </p:tgtEl>
                                      </p:cBhvr>
                                    </p:animEffec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26628"/>
                                        </p:tgtEl>
                                        <p:attrNameLst>
                                          <p:attrName>style.visibility</p:attrName>
                                        </p:attrNameLst>
                                      </p:cBhvr>
                                      <p:to>
                                        <p:strVal val="visible"/>
                                      </p:to>
                                    </p:set>
                                    <p:animEffect transition="in" filter="strips(downLeft)">
                                      <p:cBhvr>
                                        <p:cTn id="23"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28" grpId="0" animBg="1"/>
      <p:bldP spid="26630" grpId="0" animBg="1"/>
      <p:bldP spid="266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Wearing Immodest Apparel</a:t>
            </a:r>
          </a:p>
        </p:txBody>
      </p:sp>
      <p:sp>
        <p:nvSpPr>
          <p:cNvPr id="27651" name="Rectangle 3"/>
          <p:cNvSpPr>
            <a:spLocks noGrp="1" noChangeArrowheads="1"/>
          </p:cNvSpPr>
          <p:nvPr>
            <p:ph type="body" idx="1"/>
          </p:nvPr>
        </p:nvSpPr>
        <p:spPr/>
        <p:txBody>
          <a:bodyPr/>
          <a:lstStyle/>
          <a:p>
            <a:r>
              <a:rPr lang="en-US"/>
              <a:t>is not sober-minded</a:t>
            </a:r>
          </a:p>
          <a:p>
            <a:r>
              <a:rPr lang="en-US"/>
              <a:t>is not concerned for the thoughts of others</a:t>
            </a:r>
          </a:p>
          <a:p>
            <a:r>
              <a:rPr lang="en-US"/>
              <a:t>displays a spirit that is conformed to the world (Rom. 12:2)</a:t>
            </a:r>
          </a:p>
          <a:p>
            <a:r>
              <a:rPr lang="en-US"/>
              <a:t>is sin</a:t>
            </a:r>
          </a:p>
          <a:p>
            <a:endParaRPr lang="en-US"/>
          </a:p>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How Are These Modest</a:t>
            </a:r>
            <a:r>
              <a:rPr lang="en-US" dirty="0"/>
              <a:t>???</a:t>
            </a:r>
          </a:p>
        </p:txBody>
      </p:sp>
      <p:sp>
        <p:nvSpPr>
          <p:cNvPr id="28676" name="Rectangle 4"/>
          <p:cNvSpPr>
            <a:spLocks noGrp="1" noChangeArrowheads="1"/>
          </p:cNvSpPr>
          <p:nvPr>
            <p:ph type="body" sz="half" idx="1"/>
          </p:nvPr>
        </p:nvSpPr>
        <p:spPr/>
        <p:txBody>
          <a:bodyPr/>
          <a:lstStyle/>
          <a:p>
            <a:r>
              <a:rPr lang="en-US"/>
              <a:t>swim suits</a:t>
            </a:r>
          </a:p>
          <a:p>
            <a:r>
              <a:rPr lang="en-US"/>
              <a:t>bikinis</a:t>
            </a:r>
          </a:p>
          <a:p>
            <a:r>
              <a:rPr lang="en-US"/>
              <a:t>short shorts</a:t>
            </a:r>
          </a:p>
          <a:p>
            <a:r>
              <a:rPr lang="en-US"/>
              <a:t>mini skirts</a:t>
            </a:r>
          </a:p>
        </p:txBody>
      </p:sp>
      <p:sp>
        <p:nvSpPr>
          <p:cNvPr id="28677" name="Rectangle 5"/>
          <p:cNvSpPr>
            <a:spLocks noGrp="1" noChangeArrowheads="1"/>
          </p:cNvSpPr>
          <p:nvPr>
            <p:ph type="body" sz="half" idx="2"/>
          </p:nvPr>
        </p:nvSpPr>
        <p:spPr/>
        <p:txBody>
          <a:bodyPr/>
          <a:lstStyle/>
          <a:p>
            <a:r>
              <a:rPr lang="en-US" dirty="0"/>
              <a:t>half shirts</a:t>
            </a:r>
          </a:p>
          <a:p>
            <a:r>
              <a:rPr lang="en-US" dirty="0"/>
              <a:t>tight </a:t>
            </a:r>
            <a:r>
              <a:rPr lang="en-US" dirty="0" smtClean="0"/>
              <a:t>body molding clothing</a:t>
            </a:r>
            <a:endParaRPr lang="en-US" dirty="0"/>
          </a:p>
          <a:p>
            <a:r>
              <a:rPr lang="en-US" dirty="0"/>
              <a:t>low cut shirts</a:t>
            </a:r>
          </a:p>
          <a:p>
            <a:endParaRPr lang="en-US" dirty="0"/>
          </a:p>
        </p:txBody>
      </p:sp>
      <p:sp>
        <p:nvSpPr>
          <p:cNvPr id="28678" name="Text Box 6"/>
          <p:cNvSpPr txBox="1">
            <a:spLocks noChangeArrowheads="1"/>
          </p:cNvSpPr>
          <p:nvPr/>
        </p:nvSpPr>
        <p:spPr bwMode="auto">
          <a:xfrm>
            <a:off x="1828800" y="4572000"/>
            <a:ext cx="6477000" cy="1938992"/>
          </a:xfrm>
          <a:prstGeom prst="rect">
            <a:avLst/>
          </a:prstGeom>
          <a:noFill/>
          <a:ln w="9525">
            <a:noFill/>
            <a:miter lim="800000"/>
            <a:headEnd/>
            <a:tailEnd/>
          </a:ln>
          <a:effectLst/>
        </p:spPr>
        <p:txBody>
          <a:bodyPr>
            <a:spAutoFit/>
          </a:bodyPr>
          <a:lstStyle/>
          <a:p>
            <a:pPr>
              <a:spcBef>
                <a:spcPct val="50000"/>
              </a:spcBef>
            </a:pPr>
            <a:r>
              <a:rPr lang="en-US" sz="4000" dirty="0">
                <a:latin typeface="Brush Script Std" pitchFamily="50" charset="0"/>
              </a:rPr>
              <a:t>“And there a woman met him, </a:t>
            </a:r>
            <a:r>
              <a:rPr lang="en-US" sz="4000" dirty="0" smtClean="0">
                <a:latin typeface="Brush Script Std" pitchFamily="50" charset="0"/>
              </a:rPr>
              <a:t>with </a:t>
            </a:r>
            <a:r>
              <a:rPr lang="en-US" sz="4000" dirty="0">
                <a:latin typeface="Brush Script Std" pitchFamily="50" charset="0"/>
              </a:rPr>
              <a:t>the attire of a harlot, and a crafty heart” (Prov. 7:10)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fade">
                                      <p:cBhvr>
                                        <p:cTn id="7" dur="1000"/>
                                        <p:tgtEl>
                                          <p:spTgt spid="2867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animEffect transition="in" filter="fade">
                                      <p:cBhvr>
                                        <p:cTn id="11" dur="1000"/>
                                        <p:tgtEl>
                                          <p:spTgt spid="2867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8676">
                                            <p:txEl>
                                              <p:pRg st="2" end="2"/>
                                            </p:txEl>
                                          </p:spTgt>
                                        </p:tgtEl>
                                        <p:attrNameLst>
                                          <p:attrName>style.visibility</p:attrName>
                                        </p:attrNameLst>
                                      </p:cBhvr>
                                      <p:to>
                                        <p:strVal val="visible"/>
                                      </p:to>
                                    </p:set>
                                    <p:animEffect transition="in" filter="fade">
                                      <p:cBhvr>
                                        <p:cTn id="15" dur="1000"/>
                                        <p:tgtEl>
                                          <p:spTgt spid="28676">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8676">
                                            <p:txEl>
                                              <p:pRg st="3" end="3"/>
                                            </p:txEl>
                                          </p:spTgt>
                                        </p:tgtEl>
                                        <p:attrNameLst>
                                          <p:attrName>style.visibility</p:attrName>
                                        </p:attrNameLst>
                                      </p:cBhvr>
                                      <p:to>
                                        <p:strVal val="visible"/>
                                      </p:to>
                                    </p:set>
                                    <p:animEffect transition="in" filter="fade">
                                      <p:cBhvr>
                                        <p:cTn id="19" dur="1000"/>
                                        <p:tgtEl>
                                          <p:spTgt spid="28676">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8677">
                                            <p:txEl>
                                              <p:pRg st="0" end="0"/>
                                            </p:txEl>
                                          </p:spTgt>
                                        </p:tgtEl>
                                        <p:attrNameLst>
                                          <p:attrName>style.visibility</p:attrName>
                                        </p:attrNameLst>
                                      </p:cBhvr>
                                      <p:to>
                                        <p:strVal val="visible"/>
                                      </p:to>
                                    </p:set>
                                    <p:animEffect transition="in" filter="fade">
                                      <p:cBhvr>
                                        <p:cTn id="23" dur="2000"/>
                                        <p:tgtEl>
                                          <p:spTgt spid="28677">
                                            <p:txEl>
                                              <p:pRg st="0" end="0"/>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28677">
                                            <p:txEl>
                                              <p:pRg st="1" end="1"/>
                                            </p:txEl>
                                          </p:spTgt>
                                        </p:tgtEl>
                                        <p:attrNameLst>
                                          <p:attrName>style.visibility</p:attrName>
                                        </p:attrNameLst>
                                      </p:cBhvr>
                                      <p:to>
                                        <p:strVal val="visible"/>
                                      </p:to>
                                    </p:set>
                                    <p:animEffect transition="in" filter="fade">
                                      <p:cBhvr>
                                        <p:cTn id="27" dur="2000"/>
                                        <p:tgtEl>
                                          <p:spTgt spid="28677">
                                            <p:txEl>
                                              <p:pRg st="1" end="1"/>
                                            </p:txEl>
                                          </p:spTgt>
                                        </p:tgtEl>
                                      </p:cBhvr>
                                    </p:animEffect>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28677">
                                            <p:txEl>
                                              <p:pRg st="2" end="2"/>
                                            </p:txEl>
                                          </p:spTgt>
                                        </p:tgtEl>
                                        <p:attrNameLst>
                                          <p:attrName>style.visibility</p:attrName>
                                        </p:attrNameLst>
                                      </p:cBhvr>
                                      <p:to>
                                        <p:strVal val="visible"/>
                                      </p:to>
                                    </p:set>
                                    <p:animEffect transition="in" filter="fade">
                                      <p:cBhvr>
                                        <p:cTn id="31" dur="2000"/>
                                        <p:tgtEl>
                                          <p:spTgt spid="28677">
                                            <p:txEl>
                                              <p:pRg st="2" end="2"/>
                                            </p:txEl>
                                          </p:spTgt>
                                        </p:tgtEl>
                                      </p:cBhvr>
                                    </p:animEffect>
                                  </p:childTnLst>
                                </p:cTn>
                              </p:par>
                            </p:childTnLst>
                          </p:cTn>
                        </p:par>
                        <p:par>
                          <p:cTn id="32" fill="hold">
                            <p:stCondLst>
                              <p:cond delay="10000"/>
                            </p:stCondLst>
                            <p:childTnLst>
                              <p:par>
                                <p:cTn id="33" presetID="50" presetClass="entr" presetSubtype="0" decel="100000" fill="hold" grpId="0" nodeType="afterEffect">
                                  <p:stCondLst>
                                    <p:cond delay="0"/>
                                  </p:stCondLst>
                                  <p:childTnLst>
                                    <p:set>
                                      <p:cBhvr>
                                        <p:cTn id="34" dur="1" fill="hold">
                                          <p:stCondLst>
                                            <p:cond delay="0"/>
                                          </p:stCondLst>
                                        </p:cTn>
                                        <p:tgtEl>
                                          <p:spTgt spid="28678"/>
                                        </p:tgtEl>
                                        <p:attrNameLst>
                                          <p:attrName>style.visibility</p:attrName>
                                        </p:attrNameLst>
                                      </p:cBhvr>
                                      <p:to>
                                        <p:strVal val="visible"/>
                                      </p:to>
                                    </p:set>
                                    <p:anim calcmode="lin" valueType="num">
                                      <p:cBhvr>
                                        <p:cTn id="35" dur="1000" fill="hold"/>
                                        <p:tgtEl>
                                          <p:spTgt spid="28678"/>
                                        </p:tgtEl>
                                        <p:attrNameLst>
                                          <p:attrName>ppt_w</p:attrName>
                                        </p:attrNameLst>
                                      </p:cBhvr>
                                      <p:tavLst>
                                        <p:tav tm="0">
                                          <p:val>
                                            <p:strVal val="#ppt_w+.3"/>
                                          </p:val>
                                        </p:tav>
                                        <p:tav tm="100000">
                                          <p:val>
                                            <p:strVal val="#ppt_w"/>
                                          </p:val>
                                        </p:tav>
                                      </p:tavLst>
                                    </p:anim>
                                    <p:anim calcmode="lin" valueType="num">
                                      <p:cBhvr>
                                        <p:cTn id="36" dur="1000" fill="hold"/>
                                        <p:tgtEl>
                                          <p:spTgt spid="28678"/>
                                        </p:tgtEl>
                                        <p:attrNameLst>
                                          <p:attrName>ppt_h</p:attrName>
                                        </p:attrNameLst>
                                      </p:cBhvr>
                                      <p:tavLst>
                                        <p:tav tm="0">
                                          <p:val>
                                            <p:strVal val="#ppt_h"/>
                                          </p:val>
                                        </p:tav>
                                        <p:tav tm="100000">
                                          <p:val>
                                            <p:strVal val="#ppt_h"/>
                                          </p:val>
                                        </p:tav>
                                      </p:tavLst>
                                    </p:anim>
                                    <p:animEffect transition="in" filter="fade">
                                      <p:cBhvr>
                                        <p:cTn id="37" dur="1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P spid="28677" grpId="0" build="p"/>
      <p:bldP spid="286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WordArt 4"/>
          <p:cNvSpPr>
            <a:spLocks noChangeArrowheads="1" noChangeShapeType="1" noTextEdit="1"/>
          </p:cNvSpPr>
          <p:nvPr/>
        </p:nvSpPr>
        <p:spPr bwMode="auto">
          <a:xfrm>
            <a:off x="990600" y="3086100"/>
            <a:ext cx="6858000" cy="1943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FORSAKING</a:t>
            </a:r>
          </a:p>
          <a:p>
            <a:pPr algn="ctr"/>
            <a:r>
              <a:rPr lang="en-US" sz="3600" kern="10">
                <a:ln w="9525">
                  <a:solidFill>
                    <a:srgbClr val="000000"/>
                  </a:solidFill>
                  <a:round/>
                  <a:headEnd/>
                  <a:tailEnd/>
                </a:ln>
                <a:solidFill>
                  <a:srgbClr val="FFFFFF"/>
                </a:solidFill>
                <a:latin typeface="Arial Black"/>
              </a:rPr>
              <a:t>The Assembling of</a:t>
            </a:r>
          </a:p>
          <a:p>
            <a:pPr algn="ctr"/>
            <a:r>
              <a:rPr lang="en-US" sz="3600" kern="10">
                <a:ln w="9525">
                  <a:solidFill>
                    <a:srgbClr val="000000"/>
                  </a:solidFill>
                  <a:round/>
                  <a:headEnd/>
                  <a:tailEnd/>
                </a:ln>
                <a:solidFill>
                  <a:srgbClr val="FFFFFF"/>
                </a:solidFill>
                <a:latin typeface="Arial Black"/>
              </a:rPr>
              <a:t>SAINTS</a:t>
            </a:r>
          </a:p>
        </p:txBody>
      </p:sp>
      <p:pic>
        <p:nvPicPr>
          <p:cNvPr id="38917" name="Picture 5" descr="MCj04244820000[1]"/>
          <p:cNvPicPr>
            <a:picLocks noChangeAspect="1" noChangeArrowheads="1"/>
          </p:cNvPicPr>
          <p:nvPr/>
        </p:nvPicPr>
        <p:blipFill>
          <a:blip r:embed="rId3"/>
          <a:srcRect/>
          <a:stretch>
            <a:fillRect/>
          </a:stretch>
        </p:blipFill>
        <p:spPr bwMode="auto">
          <a:xfrm>
            <a:off x="0" y="0"/>
            <a:ext cx="1997075" cy="1771650"/>
          </a:xfrm>
          <a:prstGeom prst="rect">
            <a:avLst/>
          </a:prstGeom>
          <a:noFill/>
        </p:spPr>
      </p:pic>
      <p:sp>
        <p:nvSpPr>
          <p:cNvPr id="38922" name="Text Box 10"/>
          <p:cNvSpPr txBox="1">
            <a:spLocks noChangeArrowheads="1"/>
          </p:cNvSpPr>
          <p:nvPr/>
        </p:nvSpPr>
        <p:spPr bwMode="auto">
          <a:xfrm>
            <a:off x="2057400" y="1219200"/>
            <a:ext cx="5105400" cy="519113"/>
          </a:xfrm>
          <a:prstGeom prst="rect">
            <a:avLst/>
          </a:prstGeom>
          <a:noFill/>
          <a:ln w="38100">
            <a:noFill/>
            <a:miter lim="800000"/>
            <a:headEnd/>
            <a:tailEnd type="none" w="lg" len="lg"/>
          </a:ln>
          <a:effectLst/>
        </p:spPr>
        <p:txBody>
          <a:bodyPr>
            <a:spAutoFit/>
          </a:bodyPr>
          <a:lstStyle/>
          <a:p>
            <a:pPr algn="ctr">
              <a:spcBef>
                <a:spcPct val="50000"/>
              </a:spcBef>
            </a:pPr>
            <a:r>
              <a:rPr lang="en-US" sz="2800">
                <a:solidFill>
                  <a:srgbClr val="FFFFFF"/>
                </a:solidFill>
                <a:latin typeface="Trendy" pitchFamily="2" charset="0"/>
              </a:rPr>
              <a:t>Summertime Sins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500" fill="hold"/>
                                        <p:tgtEl>
                                          <p:spTgt spid="38916"/>
                                        </p:tgtEl>
                                        <p:attrNameLst>
                                          <p:attrName>ppt_w</p:attrName>
                                        </p:attrNameLst>
                                      </p:cBhvr>
                                      <p:tavLst>
                                        <p:tav tm="0">
                                          <p:val>
                                            <p:fltVal val="0"/>
                                          </p:val>
                                        </p:tav>
                                        <p:tav tm="100000">
                                          <p:val>
                                            <p:strVal val="#ppt_w"/>
                                          </p:val>
                                        </p:tav>
                                      </p:tavLst>
                                    </p:anim>
                                    <p:anim calcmode="lin" valueType="num">
                                      <p:cBhvr>
                                        <p:cTn id="8" dur="500" fill="hold"/>
                                        <p:tgtEl>
                                          <p:spTgt spid="38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0013" y="228600"/>
            <a:ext cx="7772400" cy="1143000"/>
          </a:xfrm>
        </p:spPr>
        <p:txBody>
          <a:bodyPr/>
          <a:lstStyle/>
          <a:p>
            <a:r>
              <a:rPr lang="en-US" sz="2800"/>
              <a:t>“not forsaking the assembling of ourselves together, as is the manner of some, but exhorting one another, and so much the more as you see the Day approaching” Heb. 10:25</a:t>
            </a:r>
          </a:p>
        </p:txBody>
      </p:sp>
      <p:sp>
        <p:nvSpPr>
          <p:cNvPr id="39939" name="Rectangle 3"/>
          <p:cNvSpPr>
            <a:spLocks noGrp="1" noChangeArrowheads="1"/>
          </p:cNvSpPr>
          <p:nvPr>
            <p:ph type="body" idx="1"/>
          </p:nvPr>
        </p:nvSpPr>
        <p:spPr/>
        <p:txBody>
          <a:bodyPr/>
          <a:lstStyle/>
          <a:p>
            <a:pPr>
              <a:lnSpc>
                <a:spcPct val="90000"/>
              </a:lnSpc>
            </a:pPr>
            <a:r>
              <a:rPr lang="en-US" b="1" dirty="0"/>
              <a:t>FORSAKING</a:t>
            </a:r>
            <a:r>
              <a:rPr lang="en-US" dirty="0"/>
              <a:t> – abandon, desert, to leave surviving</a:t>
            </a:r>
          </a:p>
          <a:p>
            <a:pPr>
              <a:lnSpc>
                <a:spcPct val="90000"/>
              </a:lnSpc>
            </a:pPr>
            <a:r>
              <a:rPr lang="en-US" b="1" dirty="0"/>
              <a:t>ASSEMBLING</a:t>
            </a:r>
            <a:r>
              <a:rPr lang="en-US" dirty="0"/>
              <a:t> – gathering together (of ourselves)</a:t>
            </a:r>
          </a:p>
          <a:p>
            <a:pPr lvl="1">
              <a:lnSpc>
                <a:spcPct val="90000"/>
              </a:lnSpc>
            </a:pPr>
            <a:r>
              <a:rPr lang="en-US" dirty="0"/>
              <a:t>all religious gatherings of </a:t>
            </a:r>
            <a:r>
              <a:rPr lang="en-US" dirty="0" smtClean="0"/>
              <a:t>Christians in the congregation where we are members</a:t>
            </a:r>
            <a:endParaRPr lang="en-US" dirty="0"/>
          </a:p>
          <a:p>
            <a:pPr>
              <a:lnSpc>
                <a:spcPct val="90000"/>
              </a:lnSpc>
            </a:pPr>
            <a:r>
              <a:rPr lang="en-US" b="1" dirty="0"/>
              <a:t>THE MANNER OF SOME</a:t>
            </a:r>
          </a:p>
          <a:p>
            <a:pPr lvl="1">
              <a:lnSpc>
                <a:spcPct val="90000"/>
              </a:lnSpc>
            </a:pPr>
            <a:r>
              <a:rPr lang="en-US" dirty="0"/>
              <a:t>“habit” (New American Standard Greek Lexicon)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1993" name="Rectangle 9"/>
          <p:cNvSpPr>
            <a:spLocks noChangeArrowheads="1"/>
          </p:cNvSpPr>
          <p:nvPr/>
        </p:nvSpPr>
        <p:spPr bwMode="auto">
          <a:xfrm>
            <a:off x="5715000" y="4876800"/>
            <a:ext cx="3200400" cy="4572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41992" name="Rectangle 8"/>
          <p:cNvSpPr>
            <a:spLocks noChangeArrowheads="1"/>
          </p:cNvSpPr>
          <p:nvPr/>
        </p:nvSpPr>
        <p:spPr bwMode="auto">
          <a:xfrm>
            <a:off x="3200400" y="4146550"/>
            <a:ext cx="3733800" cy="4572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41990" name="Rectangle 6"/>
          <p:cNvSpPr>
            <a:spLocks noChangeArrowheads="1"/>
          </p:cNvSpPr>
          <p:nvPr/>
        </p:nvSpPr>
        <p:spPr bwMode="auto">
          <a:xfrm>
            <a:off x="6629400" y="3429000"/>
            <a:ext cx="2286000" cy="381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1988" name="Rectangle 4"/>
          <p:cNvSpPr>
            <a:spLocks noChangeArrowheads="1"/>
          </p:cNvSpPr>
          <p:nvPr/>
        </p:nvSpPr>
        <p:spPr bwMode="auto">
          <a:xfrm>
            <a:off x="4908550" y="3429000"/>
            <a:ext cx="8382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986" name="Rectangle 2"/>
          <p:cNvSpPr>
            <a:spLocks noGrp="1" noChangeArrowheads="1"/>
          </p:cNvSpPr>
          <p:nvPr>
            <p:ph type="title"/>
          </p:nvPr>
        </p:nvSpPr>
        <p:spPr/>
        <p:txBody>
          <a:bodyPr/>
          <a:lstStyle/>
          <a:p>
            <a:r>
              <a:rPr lang="en-US" sz="5400" dirty="0">
                <a:solidFill>
                  <a:schemeClr val="tx1"/>
                </a:solidFill>
                <a:latin typeface="Chinese Rocks" pitchFamily="2" charset="0"/>
              </a:rPr>
              <a:t>Can Make You Lost!</a:t>
            </a:r>
          </a:p>
        </p:txBody>
      </p:sp>
      <p:sp>
        <p:nvSpPr>
          <p:cNvPr id="41987" name="Rectangle 3"/>
          <p:cNvSpPr>
            <a:spLocks noGrp="1" noChangeArrowheads="1"/>
          </p:cNvSpPr>
          <p:nvPr>
            <p:ph type="body" idx="1"/>
          </p:nvPr>
        </p:nvSpPr>
        <p:spPr/>
        <p:txBody>
          <a:bodyPr/>
          <a:lstStyle/>
          <a:p>
            <a:r>
              <a:rPr lang="en-US" sz="2800"/>
              <a:t>To neglect the assembling of saints is to SIN!</a:t>
            </a:r>
          </a:p>
          <a:p>
            <a:r>
              <a:rPr lang="en-US" sz="2800"/>
              <a:t>God always held those who forsook the religious assemblies with contempt</a:t>
            </a:r>
          </a:p>
          <a:p>
            <a:pPr lvl="1"/>
            <a:r>
              <a:rPr lang="en-US" sz="2400"/>
              <a:t>“But the man who is clean and is not on a journey, and ceases to keep the Passover, that same person shall be cut off from among his people, because he did not bring the offering of the LORD at its appointed time; that man shall bear his sin” (Num. 9:13)</a:t>
            </a:r>
          </a:p>
        </p:txBody>
      </p:sp>
      <p:sp>
        <p:nvSpPr>
          <p:cNvPr id="41989" name="Text Box 5"/>
          <p:cNvSpPr txBox="1">
            <a:spLocks noChangeArrowheads="1"/>
          </p:cNvSpPr>
          <p:nvPr/>
        </p:nvSpPr>
        <p:spPr bwMode="auto">
          <a:xfrm>
            <a:off x="2209800" y="5715000"/>
            <a:ext cx="3694113" cy="457200"/>
          </a:xfrm>
          <a:prstGeom prst="rect">
            <a:avLst/>
          </a:prstGeom>
          <a:solidFill>
            <a:schemeClr val="tx1"/>
          </a:solidFill>
          <a:ln w="9525">
            <a:noFill/>
            <a:miter lim="800000"/>
            <a:headEnd/>
            <a:tailEnd/>
          </a:ln>
          <a:effectLst/>
        </p:spPr>
        <p:txBody>
          <a:bodyPr wrap="none">
            <a:spAutoFit/>
          </a:bodyPr>
          <a:lstStyle/>
          <a:p>
            <a:r>
              <a:rPr lang="en-US" sz="2400">
                <a:solidFill>
                  <a:schemeClr val="accent1"/>
                </a:solidFill>
                <a:latin typeface="Arial" pitchFamily="34" charset="0"/>
              </a:rPr>
              <a:t>not defiled by a dead man</a:t>
            </a:r>
          </a:p>
        </p:txBody>
      </p:sp>
      <p:sp>
        <p:nvSpPr>
          <p:cNvPr id="41991" name="Text Box 7"/>
          <p:cNvSpPr txBox="1">
            <a:spLocks noChangeArrowheads="1"/>
          </p:cNvSpPr>
          <p:nvPr/>
        </p:nvSpPr>
        <p:spPr bwMode="auto">
          <a:xfrm>
            <a:off x="168275" y="6172200"/>
            <a:ext cx="5726113" cy="457200"/>
          </a:xfrm>
          <a:prstGeom prst="rect">
            <a:avLst/>
          </a:prstGeom>
          <a:solidFill>
            <a:schemeClr val="tx1"/>
          </a:solidFill>
          <a:ln w="9525">
            <a:noFill/>
            <a:miter lim="800000"/>
            <a:headEnd/>
            <a:tailEnd/>
          </a:ln>
          <a:effectLst/>
        </p:spPr>
        <p:txBody>
          <a:bodyPr wrap="none">
            <a:spAutoFit/>
          </a:bodyPr>
          <a:lstStyle/>
          <a:p>
            <a:r>
              <a:rPr lang="en-US" sz="2400">
                <a:solidFill>
                  <a:schemeClr val="bg1"/>
                </a:solidFill>
                <a:latin typeface="Arial" pitchFamily="34" charset="0"/>
              </a:rPr>
              <a:t>not hung up too far away from Jerusalem</a:t>
            </a:r>
          </a:p>
        </p:txBody>
      </p:sp>
      <p:sp>
        <p:nvSpPr>
          <p:cNvPr id="41994" name="Text Box 10"/>
          <p:cNvSpPr txBox="1">
            <a:spLocks noChangeArrowheads="1"/>
          </p:cNvSpPr>
          <p:nvPr/>
        </p:nvSpPr>
        <p:spPr bwMode="auto">
          <a:xfrm>
            <a:off x="5943600" y="5715000"/>
            <a:ext cx="3200400" cy="946150"/>
          </a:xfrm>
          <a:prstGeom prst="rect">
            <a:avLst/>
          </a:prstGeom>
          <a:solidFill>
            <a:schemeClr val="tx1"/>
          </a:solidFill>
          <a:ln w="9525">
            <a:noFill/>
            <a:miter lim="800000"/>
            <a:headEnd/>
            <a:tailEnd/>
          </a:ln>
          <a:effectLst/>
        </p:spPr>
        <p:txBody>
          <a:bodyPr>
            <a:spAutoFit/>
          </a:bodyPr>
          <a:lstStyle/>
          <a:p>
            <a:pPr algn="ctr">
              <a:spcBef>
                <a:spcPct val="50000"/>
              </a:spcBef>
            </a:pPr>
            <a:r>
              <a:rPr lang="en-US" sz="2800">
                <a:solidFill>
                  <a:schemeClr val="folHlink"/>
                </a:solidFill>
                <a:latin typeface="Arial" pitchFamily="34" charset="0"/>
              </a:rPr>
              <a:t>shall die, be lost and condemned</a:t>
            </a:r>
          </a:p>
        </p:txBody>
      </p:sp>
      <p:grpSp>
        <p:nvGrpSpPr>
          <p:cNvPr id="41998" name="Group 14"/>
          <p:cNvGrpSpPr>
            <a:grpSpLocks/>
          </p:cNvGrpSpPr>
          <p:nvPr/>
        </p:nvGrpSpPr>
        <p:grpSpPr bwMode="auto">
          <a:xfrm>
            <a:off x="0" y="4267200"/>
            <a:ext cx="2128838" cy="1752600"/>
            <a:chOff x="0" y="2688"/>
            <a:chExt cx="1341" cy="1104"/>
          </a:xfrm>
        </p:grpSpPr>
        <p:sp>
          <p:nvSpPr>
            <p:cNvPr id="41995" name="Text Box 11"/>
            <p:cNvSpPr txBox="1">
              <a:spLocks noChangeArrowheads="1"/>
            </p:cNvSpPr>
            <p:nvPr/>
          </p:nvSpPr>
          <p:spPr bwMode="auto">
            <a:xfrm>
              <a:off x="0" y="2688"/>
              <a:ext cx="1152" cy="602"/>
            </a:xfrm>
            <a:prstGeom prst="rect">
              <a:avLst/>
            </a:prstGeom>
            <a:solidFill>
              <a:schemeClr val="tx1"/>
            </a:solidFill>
            <a:ln w="9525">
              <a:solidFill>
                <a:srgbClr val="FFFFFF"/>
              </a:solidFill>
              <a:miter lim="800000"/>
              <a:headEnd/>
              <a:tailEnd/>
            </a:ln>
            <a:effectLst/>
          </p:spPr>
          <p:txBody>
            <a:bodyPr>
              <a:spAutoFit/>
            </a:bodyPr>
            <a:lstStyle/>
            <a:p>
              <a:pPr algn="ctr">
                <a:spcBef>
                  <a:spcPct val="50000"/>
                </a:spcBef>
              </a:pPr>
              <a:r>
                <a:rPr lang="en-US" sz="2800">
                  <a:solidFill>
                    <a:srgbClr val="FFFFFF"/>
                  </a:solidFill>
                  <a:latin typeface="Tempus Sans ITC" pitchFamily="82" charset="0"/>
                </a:rPr>
                <a:t>legitimate reasons</a:t>
              </a:r>
            </a:p>
          </p:txBody>
        </p:sp>
        <p:sp>
          <p:nvSpPr>
            <p:cNvPr id="41996" name="Line 12"/>
            <p:cNvSpPr>
              <a:spLocks noChangeShapeType="1"/>
            </p:cNvSpPr>
            <p:nvPr/>
          </p:nvSpPr>
          <p:spPr bwMode="auto">
            <a:xfrm>
              <a:off x="1151" y="3264"/>
              <a:ext cx="190" cy="288"/>
            </a:xfrm>
            <a:prstGeom prst="line">
              <a:avLst/>
            </a:prstGeom>
            <a:noFill/>
            <a:ln w="38100">
              <a:solidFill>
                <a:schemeClr val="tx1"/>
              </a:solidFill>
              <a:round/>
              <a:headEnd/>
              <a:tailEnd type="stealth" w="lg" len="lg"/>
            </a:ln>
            <a:effectLst/>
          </p:spPr>
          <p:txBody>
            <a:bodyPr/>
            <a:lstStyle/>
            <a:p>
              <a:endParaRPr lang="en-US"/>
            </a:p>
          </p:txBody>
        </p:sp>
        <p:sp>
          <p:nvSpPr>
            <p:cNvPr id="41997" name="Line 13"/>
            <p:cNvSpPr>
              <a:spLocks noChangeShapeType="1"/>
            </p:cNvSpPr>
            <p:nvPr/>
          </p:nvSpPr>
          <p:spPr bwMode="auto">
            <a:xfrm>
              <a:off x="816" y="3264"/>
              <a:ext cx="336" cy="528"/>
            </a:xfrm>
            <a:prstGeom prst="line">
              <a:avLst/>
            </a:prstGeom>
            <a:noFill/>
            <a:ln w="38100">
              <a:solidFill>
                <a:schemeClr val="tx1"/>
              </a:solidFill>
              <a:round/>
              <a:headEnd/>
              <a:tailEnd type="stealth" w="lg" len="lg"/>
            </a:ln>
            <a:effectLst/>
          </p:spPr>
          <p:txBody>
            <a:bodyPr/>
            <a:lstStyle/>
            <a:p>
              <a:endParaRPr lang="en-US"/>
            </a:p>
          </p:txBody>
        </p:sp>
      </p:grpSp>
      <p:sp>
        <p:nvSpPr>
          <p:cNvPr id="41999" name="Line 15"/>
          <p:cNvSpPr>
            <a:spLocks noChangeShapeType="1"/>
          </p:cNvSpPr>
          <p:nvPr/>
        </p:nvSpPr>
        <p:spPr bwMode="auto">
          <a:xfrm>
            <a:off x="7239000" y="5334000"/>
            <a:ext cx="0" cy="228600"/>
          </a:xfrm>
          <a:prstGeom prst="line">
            <a:avLst/>
          </a:prstGeom>
          <a:noFill/>
          <a:ln w="38100">
            <a:solidFill>
              <a:schemeClr val="tx1"/>
            </a:solidFill>
            <a:round/>
            <a:headEnd/>
            <a:tailEnd type="stealth" w="lg" len="lg"/>
          </a:ln>
          <a:effectLst/>
        </p:spPr>
        <p:txBody>
          <a:bodyPr/>
          <a:lstStyle/>
          <a:p>
            <a:endParaRPr lang="en-US"/>
          </a:p>
        </p:txBody>
      </p:sp>
      <p:sp>
        <p:nvSpPr>
          <p:cNvPr id="42000" name="Text Box 16"/>
          <p:cNvSpPr txBox="1">
            <a:spLocks noChangeArrowheads="1"/>
          </p:cNvSpPr>
          <p:nvPr/>
        </p:nvSpPr>
        <p:spPr bwMode="auto">
          <a:xfrm>
            <a:off x="1584325" y="-185738"/>
            <a:ext cx="2680542" cy="830997"/>
          </a:xfrm>
          <a:prstGeom prst="rect">
            <a:avLst/>
          </a:prstGeom>
          <a:noFill/>
          <a:ln w="38100">
            <a:noFill/>
            <a:miter lim="800000"/>
            <a:headEnd/>
            <a:tailEnd type="none" w="lg" len="lg"/>
          </a:ln>
          <a:effectLst/>
        </p:spPr>
        <p:txBody>
          <a:bodyPr wrap="none">
            <a:spAutoFit/>
          </a:bodyPr>
          <a:lstStyle/>
          <a:p>
            <a:r>
              <a:rPr lang="en-US" sz="4800" dirty="0">
                <a:latin typeface="JI-Photon" pitchFamily="2" charset="0"/>
              </a:rPr>
              <a:t>forsaking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1988"/>
                                        </p:tgtEl>
                                        <p:attrNameLst>
                                          <p:attrName>style.visibility</p:attrName>
                                        </p:attrNameLst>
                                      </p:cBhvr>
                                      <p:to>
                                        <p:strVal val="visible"/>
                                      </p:to>
                                    </p:set>
                                    <p:animEffect transition="in" filter="wedge">
                                      <p:cBhvr>
                                        <p:cTn id="19" dur="2000"/>
                                        <p:tgtEl>
                                          <p:spTgt spid="419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fade">
                                      <p:cBhvr>
                                        <p:cTn id="22" dur="2000"/>
                                        <p:tgtEl>
                                          <p:spTgt spid="4198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1990"/>
                                        </p:tgtEl>
                                        <p:attrNameLst>
                                          <p:attrName>style.visibility</p:attrName>
                                        </p:attrNameLst>
                                      </p:cBhvr>
                                      <p:to>
                                        <p:strVal val="visible"/>
                                      </p:to>
                                    </p:set>
                                    <p:animEffect transition="in" filter="wedge">
                                      <p:cBhvr>
                                        <p:cTn id="27" dur="2000"/>
                                        <p:tgtEl>
                                          <p:spTgt spid="419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991"/>
                                        </p:tgtEl>
                                        <p:attrNameLst>
                                          <p:attrName>style.visibility</p:attrName>
                                        </p:attrNameLst>
                                      </p:cBhvr>
                                      <p:to>
                                        <p:strVal val="visible"/>
                                      </p:to>
                                    </p:set>
                                    <p:animEffect transition="in" filter="fade">
                                      <p:cBhvr>
                                        <p:cTn id="30" dur="2000"/>
                                        <p:tgtEl>
                                          <p:spTgt spid="4199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1998"/>
                                        </p:tgtEl>
                                        <p:attrNameLst>
                                          <p:attrName>style.visibility</p:attrName>
                                        </p:attrNameLst>
                                      </p:cBhvr>
                                      <p:to>
                                        <p:strVal val="visible"/>
                                      </p:to>
                                    </p:set>
                                    <p:animEffect transition="in" filter="strips(downRight)">
                                      <p:cBhvr>
                                        <p:cTn id="35" dur="500"/>
                                        <p:tgtEl>
                                          <p:spTgt spid="41998"/>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41993"/>
                                        </p:tgtEl>
                                        <p:attrNameLst>
                                          <p:attrName>style.visibility</p:attrName>
                                        </p:attrNameLst>
                                      </p:cBhvr>
                                      <p:to>
                                        <p:strVal val="visible"/>
                                      </p:to>
                                    </p:set>
                                    <p:animEffect transition="in" filter="wedge">
                                      <p:cBhvr>
                                        <p:cTn id="40" dur="2000"/>
                                        <p:tgtEl>
                                          <p:spTgt spid="41993"/>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41992"/>
                                        </p:tgtEl>
                                        <p:attrNameLst>
                                          <p:attrName>style.visibility</p:attrName>
                                        </p:attrNameLst>
                                      </p:cBhvr>
                                      <p:to>
                                        <p:strVal val="visible"/>
                                      </p:to>
                                    </p:set>
                                    <p:animEffect transition="in" filter="wedge">
                                      <p:cBhvr>
                                        <p:cTn id="43" dur="2000"/>
                                        <p:tgtEl>
                                          <p:spTgt spid="419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994"/>
                                        </p:tgtEl>
                                        <p:attrNameLst>
                                          <p:attrName>style.visibility</p:attrName>
                                        </p:attrNameLst>
                                      </p:cBhvr>
                                      <p:to>
                                        <p:strVal val="visible"/>
                                      </p:to>
                                    </p:set>
                                    <p:animEffect transition="in" filter="fade">
                                      <p:cBhvr>
                                        <p:cTn id="46" dur="2000"/>
                                        <p:tgtEl>
                                          <p:spTgt spid="419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999"/>
                                        </p:tgtEl>
                                        <p:attrNameLst>
                                          <p:attrName>style.visibility</p:attrName>
                                        </p:attrNameLst>
                                      </p:cBhvr>
                                      <p:to>
                                        <p:strVal val="visible"/>
                                      </p:to>
                                    </p:set>
                                    <p:animEffect transition="in" filter="fade">
                                      <p:cBhvr>
                                        <p:cTn id="49" dur="2000"/>
                                        <p:tgtEl>
                                          <p:spTgt spid="41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2" grpId="0" animBg="1"/>
      <p:bldP spid="41990" grpId="0" animBg="1"/>
      <p:bldP spid="41988" grpId="0" animBg="1"/>
      <p:bldP spid="41989" grpId="0" animBg="1"/>
      <p:bldP spid="41991" grpId="0" animBg="1"/>
      <p:bldP spid="41994" grpId="0" animBg="1"/>
      <p:bldP spid="419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solidFill>
                  <a:schemeClr val="accent6">
                    <a:lumMod val="75000"/>
                  </a:schemeClr>
                </a:solidFill>
              </a:rPr>
              <a:t>Ways People Forsake</a:t>
            </a:r>
          </a:p>
        </p:txBody>
      </p:sp>
      <p:sp>
        <p:nvSpPr>
          <p:cNvPr id="44035" name="Rectangle 3"/>
          <p:cNvSpPr>
            <a:spLocks noGrp="1" noChangeArrowheads="1"/>
          </p:cNvSpPr>
          <p:nvPr>
            <p:ph type="body" idx="1"/>
          </p:nvPr>
        </p:nvSpPr>
        <p:spPr/>
        <p:txBody>
          <a:bodyPr/>
          <a:lstStyle/>
          <a:p>
            <a:pPr marL="609600" indent="-609600">
              <a:buFontTx/>
              <a:buAutoNum type="arabicPeriod"/>
            </a:pPr>
            <a:r>
              <a:rPr lang="en-US" sz="2800" b="1" dirty="0"/>
              <a:t>attending the “Mattress Springs Church of Christ”</a:t>
            </a:r>
          </a:p>
          <a:p>
            <a:pPr marL="990600" lvl="1" indent="-533400"/>
            <a:r>
              <a:rPr lang="en-US" sz="2400" b="1" dirty="0"/>
              <a:t>too tired to get up</a:t>
            </a:r>
          </a:p>
          <a:p>
            <a:pPr marL="609600" indent="-609600">
              <a:buFontTx/>
              <a:buAutoNum type="arabicPeriod"/>
            </a:pPr>
            <a:r>
              <a:rPr lang="en-US" sz="2800" b="1" dirty="0"/>
              <a:t>seeks first work and </a:t>
            </a:r>
            <a:r>
              <a:rPr lang="en-US" sz="2800" b="1" dirty="0" smtClean="0"/>
              <a:t>employer rather than the kingdom</a:t>
            </a:r>
            <a:endParaRPr lang="en-US" sz="2800" b="1" dirty="0"/>
          </a:p>
          <a:p>
            <a:pPr marL="990600" lvl="1" indent="-533400"/>
            <a:r>
              <a:rPr lang="en-US" sz="2400" b="1" dirty="0"/>
              <a:t>“gladly” takes extra hours at the </a:t>
            </a:r>
            <a:r>
              <a:rPr lang="en-US" sz="2400" b="1" dirty="0" smtClean="0"/>
              <a:t>job when it conflicts with worship</a:t>
            </a:r>
            <a:endParaRPr lang="en-US" sz="2400" b="1" dirty="0"/>
          </a:p>
          <a:p>
            <a:pPr marL="990600" lvl="1" indent="-533400"/>
            <a:r>
              <a:rPr lang="en-US" sz="2400" b="1" dirty="0"/>
              <a:t>“gladly” takes a job that will take him/her away from the worship </a:t>
            </a:r>
            <a:r>
              <a:rPr lang="en-US" sz="2400" b="1" dirty="0" smtClean="0"/>
              <a:t>services</a:t>
            </a:r>
          </a:p>
          <a:p>
            <a:pPr marL="1390650" lvl="2" indent="-533400"/>
            <a:r>
              <a:rPr lang="en-US" sz="2000" b="1" dirty="0" smtClean="0"/>
              <a:t>Never tells employer that the commitment to worship God comes before the job</a:t>
            </a:r>
            <a:endParaRPr lang="en-US" sz="2000" b="1" dirty="0"/>
          </a:p>
        </p:txBody>
      </p:sp>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solidFill>
                  <a:schemeClr val="accent6">
                    <a:lumMod val="75000"/>
                  </a:schemeClr>
                </a:solidFill>
              </a:rPr>
              <a:t>Ways People Forsake</a:t>
            </a:r>
          </a:p>
        </p:txBody>
      </p:sp>
      <p:sp>
        <p:nvSpPr>
          <p:cNvPr id="45059" name="Rectangle 3"/>
          <p:cNvSpPr>
            <a:spLocks noGrp="1" noChangeArrowheads="1"/>
          </p:cNvSpPr>
          <p:nvPr>
            <p:ph type="body" idx="1"/>
          </p:nvPr>
        </p:nvSpPr>
        <p:spPr>
          <a:xfrm>
            <a:off x="1370013" y="1981200"/>
            <a:ext cx="7772400" cy="4572000"/>
          </a:xfrm>
        </p:spPr>
        <p:txBody>
          <a:bodyPr/>
          <a:lstStyle/>
          <a:p>
            <a:pPr marL="609600" indent="-609600">
              <a:lnSpc>
                <a:spcPct val="90000"/>
              </a:lnSpc>
              <a:buFontTx/>
              <a:buAutoNum type="arabicPeriod" startAt="3"/>
            </a:pPr>
            <a:r>
              <a:rPr lang="en-US" sz="2400" b="1" dirty="0" smtClean="0"/>
              <a:t>recreate </a:t>
            </a:r>
            <a:r>
              <a:rPr lang="en-US" sz="2400" b="1" dirty="0"/>
              <a:t>away from God</a:t>
            </a:r>
          </a:p>
          <a:p>
            <a:pPr marL="990600" lvl="1" indent="-533400">
              <a:lnSpc>
                <a:spcPct val="90000"/>
              </a:lnSpc>
            </a:pPr>
            <a:r>
              <a:rPr lang="en-US" sz="2000" b="1" dirty="0"/>
              <a:t>pretends he is a church by taking the elements of the Lord’s Supper with him on his </a:t>
            </a:r>
            <a:r>
              <a:rPr lang="en-US" sz="2000" b="1" dirty="0" smtClean="0"/>
              <a:t>pleasure trip</a:t>
            </a:r>
            <a:endParaRPr lang="en-US" sz="2000" b="1" dirty="0"/>
          </a:p>
          <a:p>
            <a:pPr marL="990600" lvl="1" indent="-533400">
              <a:lnSpc>
                <a:spcPct val="90000"/>
              </a:lnSpc>
            </a:pPr>
            <a:r>
              <a:rPr lang="en-US" sz="2000" b="1" dirty="0"/>
              <a:t>doesn’t bother searching for a sound church to worship with when gone</a:t>
            </a:r>
          </a:p>
          <a:p>
            <a:pPr marL="990600" lvl="1" indent="-533400">
              <a:lnSpc>
                <a:spcPct val="90000"/>
              </a:lnSpc>
            </a:pPr>
            <a:r>
              <a:rPr lang="en-US" sz="2000" b="1" dirty="0" smtClean="0"/>
              <a:t>vacations from his duty to give</a:t>
            </a:r>
            <a:endParaRPr lang="en-US" sz="2000" b="1" dirty="0"/>
          </a:p>
          <a:p>
            <a:pPr marL="609600" indent="-609600">
              <a:lnSpc>
                <a:spcPct val="90000"/>
              </a:lnSpc>
              <a:buFontTx/>
              <a:buAutoNum type="arabicPeriod" startAt="3"/>
            </a:pPr>
            <a:r>
              <a:rPr lang="en-US" sz="2400" b="1" dirty="0"/>
              <a:t>gives little concern about “Bible study”</a:t>
            </a:r>
          </a:p>
          <a:p>
            <a:pPr marL="990600" lvl="1" indent="-533400">
              <a:lnSpc>
                <a:spcPct val="90000"/>
              </a:lnSpc>
            </a:pPr>
            <a:r>
              <a:rPr lang="en-US" sz="2000" b="1" dirty="0"/>
              <a:t>only concerned with getting to </a:t>
            </a:r>
            <a:br>
              <a:rPr lang="en-US" sz="2000" b="1" dirty="0"/>
            </a:br>
            <a:r>
              <a:rPr lang="en-US" sz="2000" b="1" dirty="0"/>
              <a:t>“worship”</a:t>
            </a:r>
          </a:p>
          <a:p>
            <a:pPr marL="990600" lvl="1" indent="-533400">
              <a:lnSpc>
                <a:spcPct val="90000"/>
              </a:lnSpc>
            </a:pPr>
            <a:r>
              <a:rPr lang="en-US" sz="2000" b="1" dirty="0"/>
              <a:t>do as little as possible/seek minimum </a:t>
            </a:r>
            <a:br>
              <a:rPr lang="en-US" sz="2000" b="1" dirty="0"/>
            </a:br>
            <a:r>
              <a:rPr lang="en-US" sz="2000" b="1" dirty="0" smtClean="0"/>
              <a:t>service</a:t>
            </a:r>
          </a:p>
          <a:p>
            <a:pPr marL="590550" indent="-533400">
              <a:lnSpc>
                <a:spcPct val="90000"/>
              </a:lnSpc>
              <a:buFont typeface="+mj-lt"/>
              <a:buAutoNum type="arabicPeriod" startAt="5"/>
            </a:pPr>
            <a:r>
              <a:rPr lang="en-US" sz="2400" b="1" dirty="0" smtClean="0"/>
              <a:t>Sunday Sickness</a:t>
            </a:r>
            <a:endParaRPr lang="en-US" sz="2400" b="1" dirty="0"/>
          </a:p>
        </p:txBody>
      </p:sp>
      <p:pic>
        <p:nvPicPr>
          <p:cNvPr id="45060" name="Picture 4" descr="MCj01572170000[1]"/>
          <p:cNvPicPr>
            <a:picLocks noChangeAspect="1" noChangeArrowheads="1"/>
          </p:cNvPicPr>
          <p:nvPr/>
        </p:nvPicPr>
        <p:blipFill>
          <a:blip r:embed="rId3"/>
          <a:srcRect/>
          <a:stretch>
            <a:fillRect/>
          </a:stretch>
        </p:blipFill>
        <p:spPr bwMode="auto">
          <a:xfrm>
            <a:off x="228600" y="2514600"/>
            <a:ext cx="1228725" cy="1812925"/>
          </a:xfrm>
          <a:prstGeom prst="rect">
            <a:avLst/>
          </a:prstGeom>
          <a:noFill/>
        </p:spPr>
      </p:pic>
      <p:pic>
        <p:nvPicPr>
          <p:cNvPr id="45061" name="Picture 5" descr="MCj04080460000[1]"/>
          <p:cNvPicPr>
            <a:picLocks noChangeAspect="1" noChangeArrowheads="1"/>
          </p:cNvPicPr>
          <p:nvPr/>
        </p:nvPicPr>
        <p:blipFill>
          <a:blip r:embed="rId4"/>
          <a:srcRect/>
          <a:stretch>
            <a:fillRect/>
          </a:stretch>
        </p:blipFill>
        <p:spPr bwMode="auto">
          <a:xfrm>
            <a:off x="7423150" y="4895850"/>
            <a:ext cx="1720850" cy="203835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Why People </a:t>
            </a:r>
            <a:r>
              <a:rPr lang="en-US" dirty="0"/>
              <a:t>Forsake</a:t>
            </a:r>
          </a:p>
        </p:txBody>
      </p:sp>
      <p:sp>
        <p:nvSpPr>
          <p:cNvPr id="44035" name="Rectangle 3"/>
          <p:cNvSpPr>
            <a:spLocks noGrp="1" noChangeArrowheads="1"/>
          </p:cNvSpPr>
          <p:nvPr>
            <p:ph type="body" idx="1"/>
          </p:nvPr>
        </p:nvSpPr>
        <p:spPr/>
        <p:txBody>
          <a:bodyPr/>
          <a:lstStyle/>
          <a:p>
            <a:r>
              <a:rPr lang="en-US" b="1" dirty="0" smtClean="0"/>
              <a:t>Forsaking is sin, but other sins lead to the action</a:t>
            </a:r>
          </a:p>
          <a:p>
            <a:pPr lvl="1"/>
            <a:r>
              <a:rPr lang="en-US" sz="2400" b="1" dirty="0" smtClean="0"/>
              <a:t>Not seeking first the kingdom of God (Matt. 6:33)</a:t>
            </a:r>
          </a:p>
          <a:p>
            <a:pPr lvl="1"/>
            <a:r>
              <a:rPr lang="en-US" sz="2400" b="1" dirty="0" smtClean="0"/>
              <a:t>Loving something more than God (Mk. 12:30)</a:t>
            </a:r>
          </a:p>
          <a:p>
            <a:pPr lvl="2"/>
            <a:r>
              <a:rPr lang="en-US" sz="2000" b="1" dirty="0" smtClean="0"/>
              <a:t>We create idols when we place anything before God</a:t>
            </a:r>
            <a:endParaRPr lang="en-US" sz="2000" b="1" dirty="0"/>
          </a:p>
        </p:txBody>
      </p:sp>
    </p:spTree>
    <p:extLst>
      <p:ext uri="{BB962C8B-B14F-4D97-AF65-F5344CB8AC3E}">
        <p14:creationId xmlns:p14="http://schemas.microsoft.com/office/powerpoint/2010/main" val="298859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5:8-10</a:t>
            </a:r>
            <a:endParaRPr lang="en-US" dirty="0"/>
          </a:p>
        </p:txBody>
      </p:sp>
      <p:sp>
        <p:nvSpPr>
          <p:cNvPr id="3" name="Content Placeholder 2"/>
          <p:cNvSpPr>
            <a:spLocks noGrp="1"/>
          </p:cNvSpPr>
          <p:nvPr>
            <p:ph idx="1"/>
          </p:nvPr>
        </p:nvSpPr>
        <p:spPr>
          <a:xfrm>
            <a:off x="1370013" y="1905000"/>
            <a:ext cx="7772400" cy="4953000"/>
          </a:xfrm>
        </p:spPr>
        <p:txBody>
          <a:bodyPr>
            <a:normAutofit fontScale="85000" lnSpcReduction="10000"/>
          </a:bodyPr>
          <a:lstStyle/>
          <a:p>
            <a:r>
              <a:rPr lang="en-US" dirty="0"/>
              <a:t>8  ‘You shall not make for yourself a carved image—any likeness of anything that is in heaven above, or that is in the earth beneath, or that is in the water under the earth;</a:t>
            </a:r>
          </a:p>
          <a:p>
            <a:r>
              <a:rPr lang="en-US" dirty="0"/>
              <a:t>9  you shall not bow down to them nor serve them. For I, the LORD your God, am a jealous God, visiting the iniquity of the fathers upon the children to the third and fourth generations </a:t>
            </a:r>
            <a:r>
              <a:rPr lang="en-US" dirty="0">
                <a:effectLst>
                  <a:glow rad="63500">
                    <a:schemeClr val="accent2">
                      <a:satMod val="175000"/>
                      <a:alpha val="40000"/>
                    </a:schemeClr>
                  </a:glow>
                </a:effectLst>
              </a:rPr>
              <a:t>of those who hate Me,</a:t>
            </a:r>
          </a:p>
          <a:p>
            <a:r>
              <a:rPr lang="en-US" dirty="0"/>
              <a:t>10  but showing mercy to thousands, to </a:t>
            </a:r>
            <a:r>
              <a:rPr lang="en-US" dirty="0">
                <a:effectLst>
                  <a:glow rad="101600">
                    <a:srgbClr val="92D050">
                      <a:alpha val="60000"/>
                    </a:srgbClr>
                  </a:glow>
                </a:effectLst>
              </a:rPr>
              <a:t>those who love Me </a:t>
            </a:r>
            <a:r>
              <a:rPr lang="en-US" dirty="0"/>
              <a:t>and keep My commandments</a:t>
            </a:r>
            <a:r>
              <a:rPr lang="en-US" dirty="0" smtClean="0"/>
              <a:t>.</a:t>
            </a:r>
            <a:endParaRPr lang="en-US" dirty="0"/>
          </a:p>
        </p:txBody>
      </p:sp>
      <p:sp>
        <p:nvSpPr>
          <p:cNvPr id="4" name="Rectangle 3"/>
          <p:cNvSpPr/>
          <p:nvPr/>
        </p:nvSpPr>
        <p:spPr bwMode="auto">
          <a:xfrm>
            <a:off x="3429000" y="4983480"/>
            <a:ext cx="762000" cy="381000"/>
          </a:xfrm>
          <a:prstGeom prst="rect">
            <a:avLst/>
          </a:prstGeom>
          <a:noFill/>
          <a:ln w="38100" cap="flat" cmpd="sng" algn="ctr">
            <a:solidFill>
              <a:schemeClr val="accent6">
                <a:lumMod val="75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2438400" y="5791200"/>
            <a:ext cx="762000" cy="381000"/>
          </a:xfrm>
          <a:prstGeom prst="rect">
            <a:avLst/>
          </a:prstGeom>
          <a:noFill/>
          <a:ln w="38100" cap="flat" cmpd="sng" algn="ctr">
            <a:solidFill>
              <a:schemeClr val="accent6">
                <a:lumMod val="75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15290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49" name="Picture 9" descr="MPj04065520000[1]"/>
          <p:cNvPicPr>
            <a:picLocks noChangeAspect="1" noChangeArrowheads="1"/>
          </p:cNvPicPr>
          <p:nvPr/>
        </p:nvPicPr>
        <p:blipFill>
          <a:blip r:embed="rId3">
            <a:lum bright="-10000"/>
          </a:blip>
          <a:srcRect t="46396"/>
          <a:stretch>
            <a:fillRect/>
          </a:stretch>
        </p:blipFill>
        <p:spPr bwMode="auto">
          <a:xfrm>
            <a:off x="0" y="1524000"/>
            <a:ext cx="9144000" cy="5334000"/>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r>
              <a:rPr lang="en-US"/>
              <a:t>Jeremiah 8:19, 20</a:t>
            </a:r>
          </a:p>
        </p:txBody>
      </p:sp>
      <p:sp>
        <p:nvSpPr>
          <p:cNvPr id="10243" name="Rectangle 3"/>
          <p:cNvSpPr>
            <a:spLocks noGrp="1" noChangeArrowheads="1"/>
          </p:cNvSpPr>
          <p:nvPr>
            <p:ph type="body" idx="1"/>
          </p:nvPr>
        </p:nvSpPr>
        <p:spPr>
          <a:xfrm>
            <a:off x="685800" y="1676400"/>
            <a:ext cx="8077200" cy="4114800"/>
          </a:xfrm>
        </p:spPr>
        <p:txBody>
          <a:bodyPr/>
          <a:lstStyle/>
          <a:p>
            <a:pPr>
              <a:buFontTx/>
              <a:buNone/>
            </a:pPr>
            <a:r>
              <a:rPr lang="en-US" dirty="0">
                <a:solidFill>
                  <a:srgbClr val="FFFFFF"/>
                </a:solidFill>
                <a:effectLst>
                  <a:outerShdw blurRad="38100" dist="38100" dir="2700000" algn="tl">
                    <a:srgbClr val="000000">
                      <a:alpha val="43137"/>
                    </a:srgbClr>
                  </a:outerShdw>
                </a:effectLst>
                <a:latin typeface="Arial Black" pitchFamily="34" charset="0"/>
              </a:rPr>
              <a:t>19 Listen! The voice, The cry of the daughter of my people </a:t>
            </a:r>
            <a:r>
              <a:rPr lang="en-US" dirty="0" smtClean="0">
                <a:solidFill>
                  <a:srgbClr val="FFFFFF"/>
                </a:solidFill>
                <a:effectLst>
                  <a:outerShdw blurRad="38100" dist="38100" dir="2700000" algn="tl">
                    <a:srgbClr val="000000">
                      <a:alpha val="43137"/>
                    </a:srgbClr>
                  </a:outerShdw>
                </a:effectLst>
                <a:latin typeface="Arial Black" pitchFamily="34" charset="0"/>
              </a:rPr>
              <a:t>from </a:t>
            </a:r>
            <a:r>
              <a:rPr lang="en-US" dirty="0">
                <a:solidFill>
                  <a:srgbClr val="FFFFFF"/>
                </a:solidFill>
                <a:effectLst>
                  <a:outerShdw blurRad="38100" dist="38100" dir="2700000" algn="tl">
                    <a:srgbClr val="000000">
                      <a:alpha val="43137"/>
                    </a:srgbClr>
                  </a:outerShdw>
                </a:effectLst>
                <a:latin typeface="Arial Black" pitchFamily="34" charset="0"/>
              </a:rPr>
              <a:t>a far country: "Is not the LORD in Zion? Is not her King in her?" "Why have they provoked Me to anger With their carved images</a:t>
            </a:r>
            <a:r>
              <a:rPr lang="en-US" dirty="0" smtClean="0">
                <a:solidFill>
                  <a:srgbClr val="FFFFFF"/>
                </a:solidFill>
                <a:effectLst>
                  <a:outerShdw blurRad="38100" dist="38100" dir="2700000" algn="tl">
                    <a:srgbClr val="000000">
                      <a:alpha val="43137"/>
                    </a:srgbClr>
                  </a:outerShdw>
                </a:effectLst>
                <a:latin typeface="Arial Black" pitchFamily="34" charset="0"/>
              </a:rPr>
              <a:t>––with </a:t>
            </a:r>
            <a:r>
              <a:rPr lang="en-US" dirty="0">
                <a:solidFill>
                  <a:srgbClr val="FFFFFF"/>
                </a:solidFill>
                <a:effectLst>
                  <a:outerShdw blurRad="38100" dist="38100" dir="2700000" algn="tl">
                    <a:srgbClr val="000000">
                      <a:alpha val="43137"/>
                    </a:srgbClr>
                  </a:outerShdw>
                </a:effectLst>
                <a:latin typeface="Arial Black" pitchFamily="34" charset="0"/>
              </a:rPr>
              <a:t>foreign idols?"</a:t>
            </a:r>
          </a:p>
          <a:p>
            <a:pPr>
              <a:buFontTx/>
              <a:buNone/>
            </a:pPr>
            <a:r>
              <a:rPr lang="en-US" dirty="0">
                <a:solidFill>
                  <a:srgbClr val="FFFFFF"/>
                </a:solidFill>
                <a:effectLst>
                  <a:outerShdw blurRad="38100" dist="38100" dir="2700000" algn="tl">
                    <a:srgbClr val="000000">
                      <a:alpha val="43137"/>
                    </a:srgbClr>
                  </a:outerShdw>
                </a:effectLst>
                <a:latin typeface="Arial Black" pitchFamily="34" charset="0"/>
              </a:rPr>
              <a:t>20  "The harvest is past, The summer is ended, </a:t>
            </a:r>
            <a:r>
              <a:rPr lang="en-US" dirty="0" smtClean="0">
                <a:solidFill>
                  <a:srgbClr val="FFFFFF"/>
                </a:solidFill>
                <a:effectLst>
                  <a:outerShdw blurRad="38100" dist="38100" dir="2700000" algn="tl">
                    <a:srgbClr val="000000">
                      <a:alpha val="43137"/>
                    </a:srgbClr>
                  </a:outerShdw>
                </a:effectLst>
                <a:latin typeface="Arial Black" pitchFamily="34" charset="0"/>
              </a:rPr>
              <a:t>and </a:t>
            </a:r>
            <a:r>
              <a:rPr lang="en-US" dirty="0">
                <a:solidFill>
                  <a:srgbClr val="FFFFFF"/>
                </a:solidFill>
                <a:effectLst>
                  <a:outerShdw blurRad="38100" dist="38100" dir="2700000" algn="tl">
                    <a:srgbClr val="000000">
                      <a:alpha val="43137"/>
                    </a:srgbClr>
                  </a:outerShdw>
                </a:effectLst>
                <a:latin typeface="Arial Black" pitchFamily="34" charset="0"/>
              </a:rPr>
              <a:t>we are not saved!"</a:t>
            </a:r>
          </a:p>
          <a:p>
            <a:pPr>
              <a:buFontTx/>
              <a:buNone/>
            </a:pPr>
            <a:endParaRPr lang="en-US" dirty="0">
              <a:solidFill>
                <a:srgbClr val="FFFFFF"/>
              </a:solidFill>
              <a:effectLst>
                <a:outerShdw blurRad="38100" dist="38100" dir="2700000" algn="tl">
                  <a:srgbClr val="000000">
                    <a:alpha val="43137"/>
                  </a:srgbClr>
                </a:outerShdw>
              </a:effectLst>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a:t>Consider Hebrews 10:22-39</a:t>
            </a:r>
            <a:br>
              <a:rPr lang="en-US" sz="4000"/>
            </a:br>
            <a:r>
              <a:rPr lang="en-US" sz="3200"/>
              <a:t>BRETHREN WHO FORSAKE. . .</a:t>
            </a:r>
          </a:p>
        </p:txBody>
      </p:sp>
      <p:sp>
        <p:nvSpPr>
          <p:cNvPr id="46083" name="Rectangle 3"/>
          <p:cNvSpPr>
            <a:spLocks noGrp="1" noChangeArrowheads="1"/>
          </p:cNvSpPr>
          <p:nvPr>
            <p:ph type="body" idx="1"/>
          </p:nvPr>
        </p:nvSpPr>
        <p:spPr/>
        <p:txBody>
          <a:bodyPr/>
          <a:lstStyle/>
          <a:p>
            <a:r>
              <a:rPr lang="en-US"/>
              <a:t>do not draw near to God (v. 22)</a:t>
            </a:r>
          </a:p>
          <a:p>
            <a:r>
              <a:rPr lang="en-US"/>
              <a:t>do no have hearts full of faith (v. 22)</a:t>
            </a:r>
          </a:p>
          <a:p>
            <a:r>
              <a:rPr lang="en-US"/>
              <a:t>do not hold fast confession of faith (v. 23)</a:t>
            </a:r>
          </a:p>
          <a:p>
            <a:r>
              <a:rPr lang="en-US"/>
              <a:t>do not have consideration for brethren (v. 24)</a:t>
            </a:r>
          </a:p>
          <a:p>
            <a:pPr lvl="1"/>
            <a:r>
              <a:rPr lang="en-US"/>
              <a:t>do not exhort brethren</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dirty="0">
                <a:solidFill>
                  <a:schemeClr val="tx1"/>
                </a:solidFill>
              </a:rPr>
              <a:t>Consider Hebrews 10:22-39</a:t>
            </a:r>
            <a:br>
              <a:rPr lang="en-US" sz="4000" dirty="0">
                <a:solidFill>
                  <a:schemeClr val="tx1"/>
                </a:solidFill>
              </a:rPr>
            </a:br>
            <a:r>
              <a:rPr lang="en-US" sz="3200" dirty="0">
                <a:solidFill>
                  <a:schemeClr val="tx1"/>
                </a:solidFill>
              </a:rPr>
              <a:t>BRETHREN WHO FORSAKE. . .</a:t>
            </a:r>
          </a:p>
        </p:txBody>
      </p:sp>
      <p:sp>
        <p:nvSpPr>
          <p:cNvPr id="48131" name="Rectangle 3"/>
          <p:cNvSpPr>
            <a:spLocks noGrp="1" noChangeArrowheads="1"/>
          </p:cNvSpPr>
          <p:nvPr>
            <p:ph type="body" idx="1"/>
          </p:nvPr>
        </p:nvSpPr>
        <p:spPr>
          <a:xfrm>
            <a:off x="1370013" y="1981200"/>
            <a:ext cx="7772400" cy="4876800"/>
          </a:xfrm>
        </p:spPr>
        <p:txBody>
          <a:bodyPr/>
          <a:lstStyle/>
          <a:p>
            <a:pPr>
              <a:lnSpc>
                <a:spcPct val="80000"/>
              </a:lnSpc>
            </a:pPr>
            <a:r>
              <a:rPr lang="en-US" sz="2800" dirty="0"/>
              <a:t>do not consider the </a:t>
            </a:r>
            <a:r>
              <a:rPr lang="en-US" sz="2800" dirty="0" smtClean="0"/>
              <a:t>“day” </a:t>
            </a:r>
            <a:r>
              <a:rPr lang="en-US" sz="2800" dirty="0"/>
              <a:t>that is approaching (v. </a:t>
            </a:r>
            <a:r>
              <a:rPr lang="en-US" sz="2800" dirty="0" smtClean="0"/>
              <a:t>25, cf. </a:t>
            </a:r>
            <a:r>
              <a:rPr lang="en-US" sz="2400" dirty="0" smtClean="0"/>
              <a:t>27</a:t>
            </a:r>
            <a:r>
              <a:rPr lang="en-US" sz="2400" dirty="0"/>
              <a:t>, 29, 30, 37</a:t>
            </a:r>
            <a:r>
              <a:rPr lang="en-US" sz="2400" dirty="0" smtClean="0"/>
              <a:t>)</a:t>
            </a:r>
            <a:endParaRPr lang="en-US" sz="2400" dirty="0"/>
          </a:p>
          <a:p>
            <a:pPr lvl="1">
              <a:lnSpc>
                <a:spcPct val="80000"/>
              </a:lnSpc>
            </a:pPr>
            <a:r>
              <a:rPr lang="en-US" sz="2400" dirty="0"/>
              <a:t>The fact of </a:t>
            </a:r>
            <a:r>
              <a:rPr lang="en-US" sz="2400" dirty="0" smtClean="0"/>
              <a:t>a future judgment </a:t>
            </a:r>
            <a:r>
              <a:rPr lang="en-US" sz="2400" dirty="0"/>
              <a:t>day should behoove us all to be at every service!</a:t>
            </a:r>
          </a:p>
          <a:p>
            <a:pPr>
              <a:lnSpc>
                <a:spcPct val="80000"/>
              </a:lnSpc>
            </a:pPr>
            <a:r>
              <a:rPr lang="en-US" sz="2800" dirty="0"/>
              <a:t>sin willfully (v. 26)</a:t>
            </a:r>
          </a:p>
          <a:p>
            <a:pPr>
              <a:lnSpc>
                <a:spcPct val="80000"/>
              </a:lnSpc>
            </a:pPr>
            <a:r>
              <a:rPr lang="en-US" sz="2800" dirty="0"/>
              <a:t>forfeit the sacrifice for sins (v. 26)</a:t>
            </a:r>
          </a:p>
          <a:p>
            <a:pPr>
              <a:lnSpc>
                <a:spcPct val="80000"/>
              </a:lnSpc>
            </a:pPr>
            <a:r>
              <a:rPr lang="en-US" sz="2800" dirty="0"/>
              <a:t>await a judgment that is worse than that under Moses (v. 27-29)</a:t>
            </a:r>
          </a:p>
          <a:p>
            <a:pPr>
              <a:lnSpc>
                <a:spcPct val="80000"/>
              </a:lnSpc>
            </a:pPr>
            <a:r>
              <a:rPr lang="en-US" sz="2800" dirty="0"/>
              <a:t>trample under </a:t>
            </a:r>
            <a:r>
              <a:rPr lang="en-US" sz="2800" dirty="0" smtClean="0"/>
              <a:t>feet </a:t>
            </a:r>
            <a:r>
              <a:rPr lang="en-US" sz="3600" dirty="0" smtClean="0">
                <a:solidFill>
                  <a:srgbClr val="FF0000"/>
                </a:solidFill>
                <a:effectLst>
                  <a:outerShdw blurRad="38100" dist="38100" dir="2700000" algn="tl">
                    <a:srgbClr val="000000">
                      <a:alpha val="43137"/>
                    </a:srgbClr>
                  </a:outerShdw>
                </a:effectLst>
                <a:latin typeface="BloodFeast" pitchFamily="2" charset="0"/>
              </a:rPr>
              <a:t>holy </a:t>
            </a:r>
            <a:r>
              <a:rPr lang="en-US" sz="3600" dirty="0">
                <a:solidFill>
                  <a:srgbClr val="FF0000"/>
                </a:solidFill>
                <a:effectLst>
                  <a:outerShdw blurRad="38100" dist="38100" dir="2700000" algn="tl">
                    <a:srgbClr val="000000">
                      <a:alpha val="43137"/>
                    </a:srgbClr>
                  </a:outerShdw>
                </a:effectLst>
                <a:latin typeface="BloodFeast" pitchFamily="2" charset="0"/>
              </a:rPr>
              <a:t>blood</a:t>
            </a:r>
            <a:r>
              <a:rPr lang="en-US" sz="2800" dirty="0">
                <a:effectLst>
                  <a:outerShdw blurRad="38100" dist="38100" dir="2700000" algn="tl">
                    <a:srgbClr val="000000">
                      <a:alpha val="43137"/>
                    </a:srgbClr>
                  </a:outerShdw>
                </a:effectLst>
                <a:latin typeface="BloodFeast" pitchFamily="2" charset="0"/>
              </a:rPr>
              <a:t> </a:t>
            </a:r>
            <a:r>
              <a:rPr lang="en-US" sz="2800" dirty="0"/>
              <a:t>(v. 29)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dirty="0">
                <a:solidFill>
                  <a:schemeClr val="tx1"/>
                </a:solidFill>
              </a:rPr>
              <a:t>Consider Hebrews 10:22-39</a:t>
            </a:r>
            <a:br>
              <a:rPr lang="en-US" sz="4000" dirty="0">
                <a:solidFill>
                  <a:schemeClr val="tx1"/>
                </a:solidFill>
              </a:rPr>
            </a:br>
            <a:r>
              <a:rPr lang="en-US" sz="3200" dirty="0">
                <a:solidFill>
                  <a:schemeClr val="tx1"/>
                </a:solidFill>
              </a:rPr>
              <a:t>BRETHREN WHO FORSAKE. . .</a:t>
            </a:r>
          </a:p>
        </p:txBody>
      </p:sp>
      <p:sp>
        <p:nvSpPr>
          <p:cNvPr id="47107" name="Rectangle 3"/>
          <p:cNvSpPr>
            <a:spLocks noGrp="1" noChangeArrowheads="1"/>
          </p:cNvSpPr>
          <p:nvPr>
            <p:ph type="body" idx="1"/>
          </p:nvPr>
        </p:nvSpPr>
        <p:spPr>
          <a:xfrm>
            <a:off x="1370013" y="1981200"/>
            <a:ext cx="7772400" cy="4876800"/>
          </a:xfrm>
        </p:spPr>
        <p:txBody>
          <a:bodyPr/>
          <a:lstStyle/>
          <a:p>
            <a:pPr>
              <a:lnSpc>
                <a:spcPct val="80000"/>
              </a:lnSpc>
            </a:pPr>
            <a:r>
              <a:rPr lang="en-US" sz="2800" dirty="0"/>
              <a:t>are neglectful of the covenant (v. 29)</a:t>
            </a:r>
          </a:p>
          <a:p>
            <a:pPr>
              <a:lnSpc>
                <a:spcPct val="80000"/>
              </a:lnSpc>
            </a:pPr>
            <a:r>
              <a:rPr lang="en-US" sz="2800" dirty="0"/>
              <a:t>insult the Spirit (v. 29)</a:t>
            </a:r>
          </a:p>
          <a:p>
            <a:pPr>
              <a:lnSpc>
                <a:spcPct val="80000"/>
              </a:lnSpc>
            </a:pPr>
            <a:r>
              <a:rPr lang="en-US" sz="2800" dirty="0"/>
              <a:t>have forgotten their former state (vv. 32, 33)</a:t>
            </a:r>
          </a:p>
          <a:p>
            <a:pPr>
              <a:lnSpc>
                <a:spcPct val="80000"/>
              </a:lnSpc>
            </a:pPr>
            <a:r>
              <a:rPr lang="en-US" sz="2800" dirty="0"/>
              <a:t>are not compassionate for brethren (v. 34) </a:t>
            </a:r>
          </a:p>
          <a:p>
            <a:pPr>
              <a:lnSpc>
                <a:spcPct val="80000"/>
              </a:lnSpc>
            </a:pPr>
            <a:r>
              <a:rPr lang="en-US" sz="2800" dirty="0"/>
              <a:t>have forgotten about heaven (v. 34)</a:t>
            </a:r>
          </a:p>
          <a:p>
            <a:pPr>
              <a:lnSpc>
                <a:spcPct val="80000"/>
              </a:lnSpc>
            </a:pPr>
            <a:r>
              <a:rPr lang="en-US" sz="2800" dirty="0"/>
              <a:t>cast away their confidence (v. 35)</a:t>
            </a:r>
          </a:p>
          <a:p>
            <a:pPr>
              <a:lnSpc>
                <a:spcPct val="80000"/>
              </a:lnSpc>
            </a:pPr>
            <a:r>
              <a:rPr lang="en-US" sz="2800" dirty="0"/>
              <a:t>have no endurance (v. 36)</a:t>
            </a:r>
          </a:p>
          <a:p>
            <a:pPr>
              <a:lnSpc>
                <a:spcPct val="80000"/>
              </a:lnSpc>
            </a:pPr>
            <a:r>
              <a:rPr lang="en-US" sz="2800" dirty="0"/>
              <a:t>give little thought of the second coming (v. 37)</a:t>
            </a:r>
          </a:p>
          <a:p>
            <a:pPr>
              <a:lnSpc>
                <a:spcPct val="80000"/>
              </a:lnSpc>
            </a:pPr>
            <a:r>
              <a:rPr lang="en-US" sz="2800" dirty="0"/>
              <a:t>are not living by faith but drawing back (v. 38)</a:t>
            </a:r>
          </a:p>
          <a:p>
            <a:pPr>
              <a:lnSpc>
                <a:spcPct val="80000"/>
              </a:lnSpc>
            </a:pPr>
            <a:r>
              <a:rPr lang="en-US" sz="2800" b="1" dirty="0">
                <a:solidFill>
                  <a:srgbClr val="C00000"/>
                </a:solidFill>
                <a:effectLst>
                  <a:outerShdw blurRad="38100" dist="38100" dir="2700000" algn="tl">
                    <a:srgbClr val="000000">
                      <a:alpha val="43137"/>
                    </a:srgbClr>
                  </a:outerShdw>
                </a:effectLst>
              </a:rPr>
              <a:t>do not have to continue to do so (v. 39)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bg>
      <p:bgRef idx="1003">
        <a:schemeClr val="bg1"/>
      </p:bgRef>
    </p:bg>
    <p:spTree>
      <p:nvGrpSpPr>
        <p:cNvPr id="1" name=""/>
        <p:cNvGrpSpPr/>
        <p:nvPr/>
      </p:nvGrpSpPr>
      <p:grpSpPr>
        <a:xfrm>
          <a:off x="0" y="0"/>
          <a:ext cx="0" cy="0"/>
          <a:chOff x="0" y="0"/>
          <a:chExt cx="0" cy="0"/>
        </a:xfrm>
      </p:grpSpPr>
      <p:pic>
        <p:nvPicPr>
          <p:cNvPr id="54274" name="Picture 2" descr="j0106874"/>
          <p:cNvPicPr>
            <a:picLocks noChangeAspect="1" noChangeArrowheads="1"/>
          </p:cNvPicPr>
          <p:nvPr/>
        </p:nvPicPr>
        <p:blipFill>
          <a:blip r:embed="rId3"/>
          <a:srcRect/>
          <a:stretch>
            <a:fillRect/>
          </a:stretch>
        </p:blipFill>
        <p:spPr bwMode="auto">
          <a:xfrm>
            <a:off x="4572000" y="-276225"/>
            <a:ext cx="4038600" cy="3446463"/>
          </a:xfrm>
          <a:prstGeom prst="rect">
            <a:avLst/>
          </a:prstGeom>
          <a:noFill/>
        </p:spPr>
      </p:pic>
      <p:sp>
        <p:nvSpPr>
          <p:cNvPr id="54275" name="Rectangle 3"/>
          <p:cNvSpPr>
            <a:spLocks noGrp="1" noChangeArrowheads="1"/>
          </p:cNvSpPr>
          <p:nvPr>
            <p:ph type="title"/>
          </p:nvPr>
        </p:nvSpPr>
        <p:spPr>
          <a:xfrm>
            <a:off x="57150" y="214313"/>
            <a:ext cx="4724400" cy="2819400"/>
          </a:xfrm>
        </p:spPr>
        <p:txBody>
          <a:bodyPr/>
          <a:lstStyle/>
          <a:p>
            <a:r>
              <a:rPr lang="en-US" sz="6000" b="1">
                <a:latin typeface="The Real Font" pitchFamily="18" charset="0"/>
              </a:rPr>
              <a:t>Forsaking the Assembling of Ourselves</a:t>
            </a:r>
          </a:p>
        </p:txBody>
      </p:sp>
      <p:sp>
        <p:nvSpPr>
          <p:cNvPr id="54276" name="Rectangle 4"/>
          <p:cNvSpPr>
            <a:spLocks noGrp="1" noChangeArrowheads="1"/>
          </p:cNvSpPr>
          <p:nvPr>
            <p:ph type="body" idx="1"/>
          </p:nvPr>
        </p:nvSpPr>
        <p:spPr>
          <a:xfrm>
            <a:off x="304800" y="3124200"/>
            <a:ext cx="8534400" cy="3576638"/>
          </a:xfrm>
          <a:solidFill>
            <a:srgbClr val="FFFF00"/>
          </a:solidFill>
          <a:ln w="38100">
            <a:solidFill>
              <a:schemeClr val="tx1"/>
            </a:solidFill>
          </a:ln>
        </p:spPr>
        <p:txBody>
          <a:bodyPr/>
          <a:lstStyle/>
          <a:p>
            <a:pPr>
              <a:lnSpc>
                <a:spcPct val="90000"/>
              </a:lnSpc>
              <a:buFontTx/>
              <a:buNone/>
            </a:pPr>
            <a:endParaRPr lang="en-US" dirty="0"/>
          </a:p>
          <a:p>
            <a:pPr>
              <a:lnSpc>
                <a:spcPct val="90000"/>
              </a:lnSpc>
            </a:pPr>
            <a:r>
              <a:rPr lang="en-US" sz="3400" b="1" dirty="0"/>
              <a:t>Forsakes His Appointment To Commune With The Lord</a:t>
            </a:r>
          </a:p>
          <a:p>
            <a:pPr lvl="1">
              <a:lnSpc>
                <a:spcPct val="90000"/>
              </a:lnSpc>
            </a:pPr>
            <a:r>
              <a:rPr lang="en-US" dirty="0"/>
              <a:t>1 Cor. 11:23-34</a:t>
            </a:r>
          </a:p>
          <a:p>
            <a:pPr>
              <a:lnSpc>
                <a:spcPct val="90000"/>
              </a:lnSpc>
            </a:pPr>
            <a:r>
              <a:rPr lang="en-US" sz="3400" b="1" dirty="0"/>
              <a:t>Shows That </a:t>
            </a:r>
            <a:r>
              <a:rPr lang="en-US" sz="3400" b="1" dirty="0" smtClean="0"/>
              <a:t>He Prefers </a:t>
            </a:r>
            <a:r>
              <a:rPr lang="en-US" sz="3400" b="1" dirty="0"/>
              <a:t>Someone Or Something Above The Lord</a:t>
            </a:r>
          </a:p>
          <a:p>
            <a:pPr lvl="1">
              <a:lnSpc>
                <a:spcPct val="90000"/>
              </a:lnSpc>
            </a:pPr>
            <a:r>
              <a:rPr lang="en-US" dirty="0"/>
              <a:t>Matt. 18:20; Lk. 14:15-24; 9:57-62; 14:26</a:t>
            </a:r>
          </a:p>
        </p:txBody>
      </p:sp>
      <p:sp>
        <p:nvSpPr>
          <p:cNvPr id="54277" name="WordArt 5"/>
          <p:cNvSpPr>
            <a:spLocks noChangeArrowheads="1" noChangeShapeType="1" noTextEdit="1"/>
          </p:cNvSpPr>
          <p:nvPr/>
        </p:nvSpPr>
        <p:spPr bwMode="auto">
          <a:xfrm>
            <a:off x="5219700" y="-33338"/>
            <a:ext cx="1924050" cy="1905001"/>
          </a:xfrm>
          <a:prstGeom prst="rect">
            <a:avLst/>
          </a:prstGeom>
        </p:spPr>
        <p:txBody>
          <a:bodyPr wrap="none" fromWordArt="1">
            <a:prstTxWarp prst="textCascadeUp">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Toge</a:t>
            </a:r>
          </a:p>
        </p:txBody>
      </p:sp>
      <p:sp>
        <p:nvSpPr>
          <p:cNvPr id="54278" name="WordArt 6"/>
          <p:cNvSpPr>
            <a:spLocks noChangeArrowheads="1" noChangeShapeType="1" noTextEdit="1"/>
          </p:cNvSpPr>
          <p:nvPr/>
        </p:nvSpPr>
        <p:spPr bwMode="auto">
          <a:xfrm>
            <a:off x="7167563" y="-33338"/>
            <a:ext cx="1676400" cy="1600201"/>
          </a:xfrm>
          <a:prstGeom prst="rect">
            <a:avLst/>
          </a:prstGeom>
        </p:spPr>
        <p:txBody>
          <a:bodyPr wrap="none" fromWordArt="1">
            <a:prstTxWarp prst="textCascadeDown">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ther</a:t>
            </a:r>
          </a:p>
        </p:txBody>
      </p:sp>
      <p:sp>
        <p:nvSpPr>
          <p:cNvPr id="54279" name="Text Box 7"/>
          <p:cNvSpPr txBox="1">
            <a:spLocks noChangeArrowheads="1"/>
          </p:cNvSpPr>
          <p:nvPr/>
        </p:nvSpPr>
        <p:spPr bwMode="auto">
          <a:xfrm>
            <a:off x="914400" y="3200400"/>
            <a:ext cx="7315200" cy="609600"/>
          </a:xfrm>
          <a:prstGeom prst="rect">
            <a:avLst/>
          </a:prstGeom>
          <a:noFill/>
          <a:ln w="9525">
            <a:noFill/>
            <a:miter lim="800000"/>
            <a:headEnd/>
            <a:tailEnd/>
          </a:ln>
          <a:effectLst/>
        </p:spPr>
        <p:txBody>
          <a:bodyPr>
            <a:spAutoFit/>
          </a:bodyPr>
          <a:lstStyle/>
          <a:p>
            <a:pPr algn="ctr" eaLnBrk="1" hangingPunct="1">
              <a:spcBef>
                <a:spcPct val="50000"/>
              </a:spcBef>
            </a:pPr>
            <a:r>
              <a:rPr lang="en-US" sz="3400" b="1" dirty="0">
                <a:solidFill>
                  <a:srgbClr val="FF0000"/>
                </a:solidFill>
                <a:latin typeface="Calibri" pitchFamily="34" charset="0"/>
              </a:rPr>
              <a:t>The Person That Willfully Forsakes…</a:t>
            </a:r>
          </a:p>
        </p:txBody>
      </p:sp>
    </p:spTree>
  </p:cSld>
  <p:clrMapOvr>
    <a:overrideClrMapping bg1="lt1" tx1="dk1" bg2="lt2" tx2="dk2" accent1="accent1" accent2="accent2" accent3="accent3" accent4="accent4" accent5="accent5" accent6="accent6" hlink="hlink" folHlink="folHlink"/>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7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42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bg>
      <p:bgRef idx="1003">
        <a:schemeClr val="bg1"/>
      </p:bgRef>
    </p:bg>
    <p:spTree>
      <p:nvGrpSpPr>
        <p:cNvPr id="1" name=""/>
        <p:cNvGrpSpPr/>
        <p:nvPr/>
      </p:nvGrpSpPr>
      <p:grpSpPr>
        <a:xfrm>
          <a:off x="0" y="0"/>
          <a:ext cx="0" cy="0"/>
          <a:chOff x="0" y="0"/>
          <a:chExt cx="0" cy="0"/>
        </a:xfrm>
      </p:grpSpPr>
      <p:pic>
        <p:nvPicPr>
          <p:cNvPr id="55298" name="Picture 2" descr="j0106874"/>
          <p:cNvPicPr>
            <a:picLocks noChangeAspect="1" noChangeArrowheads="1"/>
          </p:cNvPicPr>
          <p:nvPr/>
        </p:nvPicPr>
        <p:blipFill>
          <a:blip r:embed="rId3"/>
          <a:srcRect/>
          <a:stretch>
            <a:fillRect/>
          </a:stretch>
        </p:blipFill>
        <p:spPr bwMode="auto">
          <a:xfrm>
            <a:off x="4572000" y="-276225"/>
            <a:ext cx="4038600" cy="3446463"/>
          </a:xfrm>
          <a:prstGeom prst="rect">
            <a:avLst/>
          </a:prstGeom>
          <a:noFill/>
        </p:spPr>
      </p:pic>
      <p:sp>
        <p:nvSpPr>
          <p:cNvPr id="55299" name="Rectangle 3"/>
          <p:cNvSpPr>
            <a:spLocks noGrp="1" noChangeArrowheads="1"/>
          </p:cNvSpPr>
          <p:nvPr>
            <p:ph type="title"/>
          </p:nvPr>
        </p:nvSpPr>
        <p:spPr>
          <a:xfrm>
            <a:off x="57150" y="214313"/>
            <a:ext cx="4724400" cy="2819400"/>
          </a:xfrm>
        </p:spPr>
        <p:txBody>
          <a:bodyPr/>
          <a:lstStyle/>
          <a:p>
            <a:r>
              <a:rPr lang="en-US" sz="6000" b="1">
                <a:latin typeface="The Real Font" pitchFamily="18" charset="0"/>
              </a:rPr>
              <a:t>Forsaking the Assembling of Ourselves</a:t>
            </a:r>
          </a:p>
        </p:txBody>
      </p:sp>
      <p:sp>
        <p:nvSpPr>
          <p:cNvPr id="55300" name="Rectangle 4"/>
          <p:cNvSpPr>
            <a:spLocks noGrp="1" noChangeArrowheads="1"/>
          </p:cNvSpPr>
          <p:nvPr>
            <p:ph type="body" idx="1"/>
          </p:nvPr>
        </p:nvSpPr>
        <p:spPr>
          <a:xfrm>
            <a:off x="304800" y="3124200"/>
            <a:ext cx="8534400" cy="3576638"/>
          </a:xfrm>
          <a:solidFill>
            <a:srgbClr val="FFFF00"/>
          </a:solidFill>
          <a:ln w="38100">
            <a:solidFill>
              <a:schemeClr val="tx1"/>
            </a:solidFill>
          </a:ln>
        </p:spPr>
        <p:txBody>
          <a:bodyPr/>
          <a:lstStyle/>
          <a:p>
            <a:pPr>
              <a:lnSpc>
                <a:spcPct val="90000"/>
              </a:lnSpc>
              <a:buFontTx/>
              <a:buNone/>
            </a:pPr>
            <a:endParaRPr lang="en-US"/>
          </a:p>
          <a:p>
            <a:pPr>
              <a:lnSpc>
                <a:spcPct val="90000"/>
              </a:lnSpc>
            </a:pPr>
            <a:r>
              <a:rPr lang="en-US" sz="3400" b="1"/>
              <a:t>Denies His Allegiance To Christ That He Confessed At His Baptism</a:t>
            </a:r>
          </a:p>
          <a:p>
            <a:pPr lvl="1">
              <a:lnSpc>
                <a:spcPct val="90000"/>
              </a:lnSpc>
            </a:pPr>
            <a:r>
              <a:rPr lang="en-US"/>
              <a:t>Rom. 10:9-10; 2 Tim. 2:4; Heb. 12:2</a:t>
            </a:r>
          </a:p>
          <a:p>
            <a:pPr>
              <a:lnSpc>
                <a:spcPct val="90000"/>
              </a:lnSpc>
            </a:pPr>
            <a:r>
              <a:rPr lang="en-US" sz="3400" b="1"/>
              <a:t>Is Not Seeking First The Kingdom Of God And His Righteousness</a:t>
            </a:r>
          </a:p>
          <a:p>
            <a:pPr lvl="1">
              <a:lnSpc>
                <a:spcPct val="90000"/>
              </a:lnSpc>
            </a:pPr>
            <a:r>
              <a:rPr lang="en-US"/>
              <a:t>Matt. 6:33</a:t>
            </a:r>
          </a:p>
        </p:txBody>
      </p:sp>
      <p:sp>
        <p:nvSpPr>
          <p:cNvPr id="55301" name="WordArt 5"/>
          <p:cNvSpPr>
            <a:spLocks noChangeArrowheads="1" noChangeShapeType="1" noTextEdit="1"/>
          </p:cNvSpPr>
          <p:nvPr/>
        </p:nvSpPr>
        <p:spPr bwMode="auto">
          <a:xfrm>
            <a:off x="5219700" y="-33338"/>
            <a:ext cx="1924050" cy="1905001"/>
          </a:xfrm>
          <a:prstGeom prst="rect">
            <a:avLst/>
          </a:prstGeom>
        </p:spPr>
        <p:txBody>
          <a:bodyPr wrap="none" fromWordArt="1">
            <a:prstTxWarp prst="textCascadeUp">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Toge</a:t>
            </a:r>
          </a:p>
        </p:txBody>
      </p:sp>
      <p:sp>
        <p:nvSpPr>
          <p:cNvPr id="55302" name="WordArt 6"/>
          <p:cNvSpPr>
            <a:spLocks noChangeArrowheads="1" noChangeShapeType="1" noTextEdit="1"/>
          </p:cNvSpPr>
          <p:nvPr/>
        </p:nvSpPr>
        <p:spPr bwMode="auto">
          <a:xfrm>
            <a:off x="7167563" y="-33338"/>
            <a:ext cx="1676400" cy="1600201"/>
          </a:xfrm>
          <a:prstGeom prst="rect">
            <a:avLst/>
          </a:prstGeom>
        </p:spPr>
        <p:txBody>
          <a:bodyPr wrap="none" fromWordArt="1">
            <a:prstTxWarp prst="textCascadeDown">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ther</a:t>
            </a:r>
          </a:p>
        </p:txBody>
      </p:sp>
      <p:sp>
        <p:nvSpPr>
          <p:cNvPr id="55303" name="Text Box 7"/>
          <p:cNvSpPr txBox="1">
            <a:spLocks noChangeArrowheads="1"/>
          </p:cNvSpPr>
          <p:nvPr/>
        </p:nvSpPr>
        <p:spPr bwMode="auto">
          <a:xfrm>
            <a:off x="914400" y="3200400"/>
            <a:ext cx="7315200" cy="609600"/>
          </a:xfrm>
          <a:prstGeom prst="rect">
            <a:avLst/>
          </a:prstGeom>
          <a:noFill/>
          <a:ln w="9525">
            <a:noFill/>
            <a:miter lim="800000"/>
            <a:headEnd/>
            <a:tailEnd/>
          </a:ln>
          <a:effectLst/>
        </p:spPr>
        <p:txBody>
          <a:bodyPr>
            <a:spAutoFit/>
          </a:bodyPr>
          <a:lstStyle/>
          <a:p>
            <a:pPr algn="ctr" eaLnBrk="1" hangingPunct="1">
              <a:spcBef>
                <a:spcPct val="50000"/>
              </a:spcBef>
            </a:pPr>
            <a:r>
              <a:rPr lang="en-US" sz="3400" b="1" dirty="0">
                <a:solidFill>
                  <a:srgbClr val="FF0000"/>
                </a:solidFill>
                <a:latin typeface="Calibri" pitchFamily="34" charset="0"/>
              </a:rPr>
              <a:t>The Person That Willfully Forsakes…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530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53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53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bg>
      <p:bgRef idx="1003">
        <a:schemeClr val="bg1"/>
      </p:bgRef>
    </p:bg>
    <p:spTree>
      <p:nvGrpSpPr>
        <p:cNvPr id="1" name=""/>
        <p:cNvGrpSpPr/>
        <p:nvPr/>
      </p:nvGrpSpPr>
      <p:grpSpPr>
        <a:xfrm>
          <a:off x="0" y="0"/>
          <a:ext cx="0" cy="0"/>
          <a:chOff x="0" y="0"/>
          <a:chExt cx="0" cy="0"/>
        </a:xfrm>
      </p:grpSpPr>
      <p:pic>
        <p:nvPicPr>
          <p:cNvPr id="56322" name="Picture 2" descr="j0106874"/>
          <p:cNvPicPr>
            <a:picLocks noChangeAspect="1" noChangeArrowheads="1"/>
          </p:cNvPicPr>
          <p:nvPr/>
        </p:nvPicPr>
        <p:blipFill>
          <a:blip r:embed="rId3"/>
          <a:srcRect/>
          <a:stretch>
            <a:fillRect/>
          </a:stretch>
        </p:blipFill>
        <p:spPr bwMode="auto">
          <a:xfrm>
            <a:off x="4572000" y="-276225"/>
            <a:ext cx="4038600" cy="3446463"/>
          </a:xfrm>
          <a:prstGeom prst="rect">
            <a:avLst/>
          </a:prstGeom>
          <a:noFill/>
        </p:spPr>
      </p:pic>
      <p:sp>
        <p:nvSpPr>
          <p:cNvPr id="56323" name="Rectangle 3"/>
          <p:cNvSpPr>
            <a:spLocks noGrp="1" noChangeArrowheads="1"/>
          </p:cNvSpPr>
          <p:nvPr>
            <p:ph type="title"/>
          </p:nvPr>
        </p:nvSpPr>
        <p:spPr>
          <a:xfrm>
            <a:off x="57150" y="214313"/>
            <a:ext cx="4724400" cy="2819400"/>
          </a:xfrm>
        </p:spPr>
        <p:txBody>
          <a:bodyPr/>
          <a:lstStyle/>
          <a:p>
            <a:r>
              <a:rPr lang="en-US" sz="6000" b="1">
                <a:latin typeface="The Real Font" pitchFamily="18" charset="0"/>
              </a:rPr>
              <a:t>Forsaking the Assembling of Ourselves</a:t>
            </a:r>
          </a:p>
        </p:txBody>
      </p:sp>
      <p:sp>
        <p:nvSpPr>
          <p:cNvPr id="56324" name="Rectangle 4"/>
          <p:cNvSpPr>
            <a:spLocks noGrp="1" noChangeArrowheads="1"/>
          </p:cNvSpPr>
          <p:nvPr>
            <p:ph type="body" idx="1"/>
          </p:nvPr>
        </p:nvSpPr>
        <p:spPr>
          <a:xfrm>
            <a:off x="304800" y="3124200"/>
            <a:ext cx="8534400" cy="3576638"/>
          </a:xfrm>
          <a:solidFill>
            <a:srgbClr val="FFFF00"/>
          </a:solidFill>
          <a:ln w="38100">
            <a:solidFill>
              <a:schemeClr val="tx1"/>
            </a:solidFill>
          </a:ln>
        </p:spPr>
        <p:txBody>
          <a:bodyPr/>
          <a:lstStyle/>
          <a:p>
            <a:pPr>
              <a:lnSpc>
                <a:spcPct val="90000"/>
              </a:lnSpc>
              <a:buFontTx/>
              <a:buNone/>
            </a:pPr>
            <a:endParaRPr lang="en-US" sz="2800"/>
          </a:p>
          <a:p>
            <a:pPr>
              <a:lnSpc>
                <a:spcPct val="90000"/>
              </a:lnSpc>
            </a:pPr>
            <a:r>
              <a:rPr lang="en-US" sz="3000" b="1"/>
              <a:t>Offends The Church Of God</a:t>
            </a:r>
          </a:p>
          <a:p>
            <a:pPr lvl="1">
              <a:lnSpc>
                <a:spcPct val="90000"/>
              </a:lnSpc>
            </a:pPr>
            <a:r>
              <a:rPr lang="en-US" sz="2400"/>
              <a:t>1 Cor. 10:32</a:t>
            </a:r>
          </a:p>
          <a:p>
            <a:pPr>
              <a:lnSpc>
                <a:spcPct val="90000"/>
              </a:lnSpc>
            </a:pPr>
            <a:r>
              <a:rPr lang="en-US" sz="3000" b="1"/>
              <a:t>Hinders The Efforts Of The Church To Preach The Gospel</a:t>
            </a:r>
          </a:p>
          <a:p>
            <a:pPr lvl="1">
              <a:lnSpc>
                <a:spcPct val="90000"/>
              </a:lnSpc>
            </a:pPr>
            <a:r>
              <a:rPr lang="en-US" sz="2400"/>
              <a:t>1 Cor. 9:12</a:t>
            </a:r>
          </a:p>
          <a:p>
            <a:pPr>
              <a:lnSpc>
                <a:spcPct val="90000"/>
              </a:lnSpc>
            </a:pPr>
            <a:r>
              <a:rPr lang="en-US" sz="3000" b="1"/>
              <a:t>Neglects The Worship God Is Seeking</a:t>
            </a:r>
          </a:p>
          <a:p>
            <a:pPr lvl="1">
              <a:lnSpc>
                <a:spcPct val="90000"/>
              </a:lnSpc>
            </a:pPr>
            <a:r>
              <a:rPr lang="en-US" sz="2400"/>
              <a:t>Jn. 4:23-24</a:t>
            </a:r>
          </a:p>
        </p:txBody>
      </p:sp>
      <p:sp>
        <p:nvSpPr>
          <p:cNvPr id="56325" name="WordArt 5"/>
          <p:cNvSpPr>
            <a:spLocks noChangeArrowheads="1" noChangeShapeType="1" noTextEdit="1"/>
          </p:cNvSpPr>
          <p:nvPr/>
        </p:nvSpPr>
        <p:spPr bwMode="auto">
          <a:xfrm>
            <a:off x="5219700" y="-33338"/>
            <a:ext cx="1924050" cy="1905001"/>
          </a:xfrm>
          <a:prstGeom prst="rect">
            <a:avLst/>
          </a:prstGeom>
        </p:spPr>
        <p:txBody>
          <a:bodyPr wrap="none" fromWordArt="1">
            <a:prstTxWarp prst="textCascadeUp">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Toge</a:t>
            </a:r>
          </a:p>
        </p:txBody>
      </p:sp>
      <p:sp>
        <p:nvSpPr>
          <p:cNvPr id="56326" name="WordArt 6"/>
          <p:cNvSpPr>
            <a:spLocks noChangeArrowheads="1" noChangeShapeType="1" noTextEdit="1"/>
          </p:cNvSpPr>
          <p:nvPr/>
        </p:nvSpPr>
        <p:spPr bwMode="auto">
          <a:xfrm>
            <a:off x="7167563" y="-33338"/>
            <a:ext cx="1676400" cy="1600201"/>
          </a:xfrm>
          <a:prstGeom prst="rect">
            <a:avLst/>
          </a:prstGeom>
        </p:spPr>
        <p:txBody>
          <a:bodyPr wrap="none" fromWordArt="1">
            <a:prstTxWarp prst="textCascadeDown">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ther</a:t>
            </a:r>
          </a:p>
        </p:txBody>
      </p:sp>
      <p:sp>
        <p:nvSpPr>
          <p:cNvPr id="56327" name="Text Box 7"/>
          <p:cNvSpPr txBox="1">
            <a:spLocks noChangeArrowheads="1"/>
          </p:cNvSpPr>
          <p:nvPr/>
        </p:nvSpPr>
        <p:spPr bwMode="auto">
          <a:xfrm>
            <a:off x="914400" y="3114675"/>
            <a:ext cx="7315200" cy="615553"/>
          </a:xfrm>
          <a:prstGeom prst="rect">
            <a:avLst/>
          </a:prstGeom>
          <a:noFill/>
          <a:ln w="9525">
            <a:noFill/>
            <a:miter lim="800000"/>
            <a:headEnd/>
            <a:tailEnd/>
          </a:ln>
          <a:effectLst/>
        </p:spPr>
        <p:txBody>
          <a:bodyPr>
            <a:spAutoFit/>
          </a:bodyPr>
          <a:lstStyle/>
          <a:p>
            <a:pPr algn="ctr" eaLnBrk="1" hangingPunct="1">
              <a:spcBef>
                <a:spcPct val="50000"/>
              </a:spcBef>
            </a:pPr>
            <a:r>
              <a:rPr lang="en-US" sz="3400" b="1" dirty="0">
                <a:solidFill>
                  <a:srgbClr val="FF0000"/>
                </a:solidFill>
                <a:latin typeface="Calibri" pitchFamily="34" charset="0"/>
              </a:rPr>
              <a:t>The Person That Willfully Forsakes…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632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63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63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63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371600"/>
          </a:xfrm>
        </p:spPr>
        <p:txBody>
          <a:bodyPr>
            <a:prstTxWarp prst="textCurveUp">
              <a:avLst/>
            </a:prstTxWarp>
          </a:bodyPr>
          <a:lstStyle/>
          <a:p>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What You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Miss When You Are Willfully Gone!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endParaRPr>
          </a:p>
        </p:txBody>
      </p:sp>
      <p:sp>
        <p:nvSpPr>
          <p:cNvPr id="59395" name="Rectangle 3"/>
          <p:cNvSpPr>
            <a:spLocks noGrp="1" noChangeArrowheads="1"/>
          </p:cNvSpPr>
          <p:nvPr>
            <p:ph type="body" idx="1"/>
          </p:nvPr>
        </p:nvSpPr>
        <p:spPr>
          <a:xfrm>
            <a:off x="685800" y="1981200"/>
            <a:ext cx="3657600" cy="4114800"/>
          </a:xfrm>
        </p:spPr>
        <p:txBody>
          <a:bodyPr/>
          <a:lstStyle/>
          <a:p>
            <a:r>
              <a:rPr lang="en-US" dirty="0">
                <a:latin typeface="Trebuchet MS" pitchFamily="34" charset="0"/>
              </a:rPr>
              <a:t>singing</a:t>
            </a:r>
          </a:p>
          <a:p>
            <a:r>
              <a:rPr lang="en-US" dirty="0">
                <a:latin typeface="Trebuchet MS" pitchFamily="34" charset="0"/>
              </a:rPr>
              <a:t>praying</a:t>
            </a:r>
          </a:p>
          <a:p>
            <a:r>
              <a:rPr lang="en-US" dirty="0">
                <a:latin typeface="Trebuchet MS" pitchFamily="34" charset="0"/>
              </a:rPr>
              <a:t>learning</a:t>
            </a:r>
          </a:p>
          <a:p>
            <a:r>
              <a:rPr lang="en-US" dirty="0">
                <a:latin typeface="Trebuchet MS" pitchFamily="34" charset="0"/>
              </a:rPr>
              <a:t>honoring </a:t>
            </a:r>
            <a:r>
              <a:rPr lang="en-US" dirty="0" smtClean="0">
                <a:latin typeface="Trebuchet MS" pitchFamily="34" charset="0"/>
              </a:rPr>
              <a:t>God</a:t>
            </a:r>
          </a:p>
          <a:p>
            <a:r>
              <a:rPr lang="en-US" dirty="0" smtClean="0">
                <a:latin typeface="Trebuchet MS" pitchFamily="34" charset="0"/>
              </a:rPr>
              <a:t>approval from God</a:t>
            </a:r>
            <a:endParaRPr lang="en-US" dirty="0">
              <a:latin typeface="Trebuchet MS" pitchFamily="34" charset="0"/>
            </a:endParaRPr>
          </a:p>
        </p:txBody>
      </p:sp>
      <p:sp>
        <p:nvSpPr>
          <p:cNvPr id="59396" name="Text Box 4"/>
          <p:cNvSpPr txBox="1">
            <a:spLocks noChangeArrowheads="1"/>
          </p:cNvSpPr>
          <p:nvPr/>
        </p:nvSpPr>
        <p:spPr bwMode="auto">
          <a:xfrm>
            <a:off x="4495800" y="2028885"/>
            <a:ext cx="4038600" cy="4524315"/>
          </a:xfrm>
          <a:prstGeom prst="rect">
            <a:avLst/>
          </a:prstGeom>
          <a:noFill/>
          <a:ln w="38100">
            <a:noFill/>
            <a:miter lim="800000"/>
            <a:headEnd/>
            <a:tailEnd type="none" w="lg" len="lg"/>
          </a:ln>
          <a:effectLst/>
        </p:spPr>
        <p:txBody>
          <a:bodyPr wrap="square">
            <a:spAutoFit/>
          </a:bodyPr>
          <a:lstStyle/>
          <a:p>
            <a:pPr algn="ctr">
              <a:spcBef>
                <a:spcPct val="50000"/>
              </a:spcBef>
            </a:pPr>
            <a:r>
              <a:rPr lang="en-US" sz="3600" dirty="0">
                <a:solidFill>
                  <a:srgbClr val="FF0000"/>
                </a:solidFill>
                <a:latin typeface="Pristina" pitchFamily="66" charset="0"/>
              </a:rPr>
              <a:t>“Examine yourselves as to whether you are in the faith. Test yourselves. Do you not know yourselves, that Jesus Christ is in you? ––unless indeed you are disqualified” </a:t>
            </a:r>
            <a:br>
              <a:rPr lang="en-US" sz="3600" dirty="0">
                <a:solidFill>
                  <a:srgbClr val="FF0000"/>
                </a:solidFill>
                <a:latin typeface="Pristina" pitchFamily="66" charset="0"/>
              </a:rPr>
            </a:br>
            <a:r>
              <a:rPr lang="en-US" sz="3600" dirty="0">
                <a:solidFill>
                  <a:srgbClr val="FF0000"/>
                </a:solidFill>
                <a:latin typeface="Pristina" pitchFamily="66" charset="0"/>
              </a:rPr>
              <a:t>(2 Cor. 13:5)</a:t>
            </a: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 calcmode="lin" valueType="num">
                                      <p:cBhvr additive="base">
                                        <p:cTn id="11"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 calcmode="lin" valueType="num">
                                      <p:cBhvr additive="base">
                                        <p:cTn id="15"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 calcmode="lin" valueType="num">
                                      <p:cBhvr additive="base">
                                        <p:cTn id="19"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 calcmode="lin" valueType="num">
                                      <p:cBhvr additive="base">
                                        <p:cTn id="23"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3" presetClass="entr" presetSubtype="16" fill="hold" grpId="0" nodeType="afterEffect">
                                  <p:stCondLst>
                                    <p:cond delay="0"/>
                                  </p:stCondLst>
                                  <p:iterate type="wd">
                                    <p:tmPct val="10000"/>
                                  </p:iterate>
                                  <p:childTnLst>
                                    <p:set>
                                      <p:cBhvr>
                                        <p:cTn id="27" dur="1" fill="hold">
                                          <p:stCondLst>
                                            <p:cond delay="0"/>
                                          </p:stCondLst>
                                        </p:cTn>
                                        <p:tgtEl>
                                          <p:spTgt spid="59396"/>
                                        </p:tgtEl>
                                        <p:attrNameLst>
                                          <p:attrName>style.visibility</p:attrName>
                                        </p:attrNameLst>
                                      </p:cBhvr>
                                      <p:to>
                                        <p:strVal val="visible"/>
                                      </p:to>
                                    </p:set>
                                    <p:anim calcmode="lin" valueType="num">
                                      <p:cBhvr>
                                        <p:cTn id="28" dur="500" fill="hold"/>
                                        <p:tgtEl>
                                          <p:spTgt spid="59396"/>
                                        </p:tgtEl>
                                        <p:attrNameLst>
                                          <p:attrName>ppt_w</p:attrName>
                                        </p:attrNameLst>
                                      </p:cBhvr>
                                      <p:tavLst>
                                        <p:tav tm="0">
                                          <p:val>
                                            <p:fltVal val="0"/>
                                          </p:val>
                                        </p:tav>
                                        <p:tav tm="100000">
                                          <p:val>
                                            <p:strVal val="#ppt_w"/>
                                          </p:val>
                                        </p:tav>
                                      </p:tavLst>
                                    </p:anim>
                                    <p:anim calcmode="lin" valueType="num">
                                      <p:cBhvr>
                                        <p:cTn id="29" dur="500" fill="hold"/>
                                        <p:tgtEl>
                                          <p:spTgt spid="593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838200" y="1600200"/>
            <a:ext cx="7467600" cy="3475038"/>
          </a:xfrm>
          <a:prstGeom prst="rect">
            <a:avLst/>
          </a:prstGeom>
          <a:noFill/>
          <a:ln w="38100">
            <a:noFill/>
            <a:miter lim="800000"/>
            <a:headEnd/>
            <a:tailEnd type="none" w="lg" len="lg"/>
          </a:ln>
          <a:effectLst/>
        </p:spPr>
        <p:txBody>
          <a:bodyPr>
            <a:spAutoFit/>
          </a:bodyPr>
          <a:lstStyle/>
          <a:p>
            <a:pPr algn="ctr">
              <a:spcBef>
                <a:spcPct val="50000"/>
              </a:spcBef>
            </a:pPr>
            <a:r>
              <a:rPr lang="en-US" sz="5400" dirty="0">
                <a:solidFill>
                  <a:schemeClr val="bg1"/>
                </a:solidFill>
                <a:latin typeface="Trebuchet MS" pitchFamily="34" charset="0"/>
              </a:rPr>
              <a:t>The </a:t>
            </a:r>
            <a:r>
              <a:rPr lang="en-US" sz="7200" dirty="0">
                <a:solidFill>
                  <a:schemeClr val="bg1"/>
                </a:solidFill>
                <a:latin typeface="Trebuchet MS" pitchFamily="34" charset="0"/>
              </a:rPr>
              <a:t>PAST</a:t>
            </a:r>
            <a:r>
              <a:rPr lang="en-US" sz="5400" dirty="0">
                <a:solidFill>
                  <a:schemeClr val="bg1"/>
                </a:solidFill>
                <a:latin typeface="Trebuchet MS" pitchFamily="34" charset="0"/>
              </a:rPr>
              <a:t> Doesn’t Have to Equal the </a:t>
            </a:r>
            <a:r>
              <a:rPr lang="en-US"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FUTURE</a:t>
            </a: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a:t>
            </a:r>
            <a:endParaRPr lang="en-US" sz="5400" dirty="0">
              <a:solidFill>
                <a:schemeClr val="bg1"/>
              </a:solidFill>
              <a:latin typeface="Trebuchet MS" pitchFamily="34" charset="0"/>
            </a:endParaRPr>
          </a:p>
        </p:txBody>
      </p:sp>
      <p:sp>
        <p:nvSpPr>
          <p:cNvPr id="5" name="Rectangle 4"/>
          <p:cNvSpPr/>
          <p:nvPr/>
        </p:nvSpPr>
        <p:spPr>
          <a:xfrm>
            <a:off x="1295400" y="5562600"/>
            <a:ext cx="6553200" cy="707886"/>
          </a:xfrm>
          <a:prstGeom prst="rect">
            <a:avLst/>
          </a:prstGeom>
        </p:spPr>
        <p:txBody>
          <a:bodyPr wrap="square">
            <a:spAutoFit/>
          </a:bodyPr>
          <a:lstStyle/>
          <a:p>
            <a:pPr algn="ctr"/>
            <a:r>
              <a:rPr lang="en-US" sz="2000" dirty="0" smtClean="0">
                <a:latin typeface="Segoe Print" pitchFamily="2" charset="0"/>
              </a:rPr>
              <a:t>Even Saul said, "Indeed I have played the fool and erred exceedingly" (1 Sam. 26:21)</a:t>
            </a:r>
            <a:endParaRPr lang="en-US" sz="2000" dirty="0">
              <a:latin typeface="Segoe Print" pitchFamily="2" charset="0"/>
            </a:endParaRPr>
          </a:p>
        </p:txBody>
      </p:sp>
    </p:spTree>
  </p:cSld>
  <p:clrMapOvr>
    <a:overrideClrMapping bg1="dk1" tx1="lt1" bg2="dk2" tx2="lt2" accent1="accent1" accent2="accent2" accent3="accent3" accent4="accent4" accent5="accent5" accent6="accent6" hlink="hlink" folHlink="folHlink"/>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WordArt 5"/>
          <p:cNvSpPr>
            <a:spLocks noChangeArrowheads="1" noChangeShapeType="1" noTextEdit="1"/>
          </p:cNvSpPr>
          <p:nvPr/>
        </p:nvSpPr>
        <p:spPr bwMode="auto">
          <a:xfrm>
            <a:off x="1676400" y="3105150"/>
            <a:ext cx="57150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IMMODESTY</a:t>
            </a:r>
          </a:p>
        </p:txBody>
      </p:sp>
      <p:pic>
        <p:nvPicPr>
          <p:cNvPr id="30729" name="Picture 9" descr="MCj03702980000[1]"/>
          <p:cNvPicPr>
            <a:picLocks noChangeAspect="1" noChangeArrowheads="1"/>
          </p:cNvPicPr>
          <p:nvPr/>
        </p:nvPicPr>
        <p:blipFill>
          <a:blip r:embed="rId3"/>
          <a:srcRect/>
          <a:stretch>
            <a:fillRect/>
          </a:stretch>
        </p:blipFill>
        <p:spPr bwMode="auto">
          <a:xfrm>
            <a:off x="3505200" y="5027613"/>
            <a:ext cx="1828800" cy="1830387"/>
          </a:xfrm>
          <a:prstGeom prst="rect">
            <a:avLst/>
          </a:prstGeom>
          <a:ln>
            <a:noFill/>
          </a:ln>
          <a:effectLst>
            <a:outerShdw blurRad="292100" dist="139700" dir="2700000" algn="tl" rotWithShape="0">
              <a:srgbClr val="333333">
                <a:alpha val="65000"/>
              </a:srgbClr>
            </a:outerShdw>
          </a:effectLst>
        </p:spPr>
      </p:pic>
      <p:sp>
        <p:nvSpPr>
          <p:cNvPr id="30731" name="Text Box 11"/>
          <p:cNvSpPr txBox="1">
            <a:spLocks noChangeArrowheads="1"/>
          </p:cNvSpPr>
          <p:nvPr/>
        </p:nvSpPr>
        <p:spPr bwMode="auto">
          <a:xfrm>
            <a:off x="2057400" y="1143000"/>
            <a:ext cx="5105400" cy="769441"/>
          </a:xfrm>
          <a:prstGeom prst="rect">
            <a:avLst/>
          </a:prstGeom>
          <a:noFill/>
          <a:ln w="38100">
            <a:noFill/>
            <a:miter lim="800000"/>
            <a:headEnd/>
            <a:tailEnd type="none" w="lg" len="lg"/>
          </a:ln>
          <a:effectLst/>
        </p:spPr>
        <p:txBody>
          <a:bodyPr>
            <a:spAutoFit/>
          </a:bodyPr>
          <a:lstStyle/>
          <a:p>
            <a:pPr algn="ctr">
              <a:spcBef>
                <a:spcPct val="50000"/>
              </a:spcBef>
            </a:pPr>
            <a:r>
              <a:rPr lang="en-US" sz="4400" dirty="0">
                <a:solidFill>
                  <a:srgbClr val="FFFFFF"/>
                </a:solidFill>
                <a:latin typeface="Tempus Sans ITC" pitchFamily="82" charset="0"/>
              </a:rPr>
              <a:t>Summertime Sins</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Fundamental Reason For Wearing Clothing?</a:t>
            </a:r>
            <a:endParaRPr lang="en-US" dirty="0"/>
          </a:p>
        </p:txBody>
      </p:sp>
      <p:pic>
        <p:nvPicPr>
          <p:cNvPr id="1027" name="Picture 3" descr="C:\Users\Steven\AppData\Local\Microsoft\Windows\Temporary Internet Files\Content.IE5\ONFOISMF\MP90043855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31270"/>
            <a:ext cx="2685288" cy="4010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Steven\AppData\Local\Microsoft\Windows\Temporary Internet Files\Content.IE5\DIRIF1OD\MC90011084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35753"/>
            <a:ext cx="2590800" cy="39883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6" descr="C:\Users\Steven\AppData\Local\Microsoft\Windows\Temporary Internet Files\Content.IE5\DIRIF1OD\MC90011084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21342"/>
            <a:ext cx="2590800" cy="40206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05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5715000" y="3886200"/>
            <a:ext cx="16002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34" name="Rectangle 2"/>
          <p:cNvSpPr>
            <a:spLocks noGrp="1" noChangeArrowheads="1"/>
          </p:cNvSpPr>
          <p:nvPr>
            <p:ph type="title"/>
          </p:nvPr>
        </p:nvSpPr>
        <p:spPr/>
        <p:txBody>
          <a:bodyPr/>
          <a:lstStyle/>
          <a:p>
            <a:r>
              <a:rPr lang="en-US" dirty="0" smtClean="0"/>
              <a:t>Because of Sin</a:t>
            </a:r>
            <a:endParaRPr lang="en-US" dirty="0"/>
          </a:p>
        </p:txBody>
      </p:sp>
      <p:sp>
        <p:nvSpPr>
          <p:cNvPr id="18435" name="Rectangle 3"/>
          <p:cNvSpPr>
            <a:spLocks noGrp="1" noChangeArrowheads="1"/>
          </p:cNvSpPr>
          <p:nvPr>
            <p:ph type="body" idx="1"/>
          </p:nvPr>
        </p:nvSpPr>
        <p:spPr>
          <a:xfrm>
            <a:off x="1370013" y="1981200"/>
            <a:ext cx="7772400" cy="4876800"/>
          </a:xfrm>
        </p:spPr>
        <p:txBody>
          <a:bodyPr/>
          <a:lstStyle/>
          <a:p>
            <a:r>
              <a:rPr lang="en-US"/>
              <a:t>Adam &amp; Eve</a:t>
            </a:r>
          </a:p>
          <a:p>
            <a:pPr lvl="1"/>
            <a:r>
              <a:rPr lang="en-US"/>
              <a:t>“Then the eyes of both of them were opened, and they knew that they were naked; and they sewed fig leaves together and made themselves coverings” (Gen. 3:7)</a:t>
            </a:r>
          </a:p>
          <a:p>
            <a:pPr lvl="2"/>
            <a:r>
              <a:rPr lang="en-US" sz="2600"/>
              <a:t>“loin coverings” (NASB)</a:t>
            </a:r>
          </a:p>
          <a:p>
            <a:pPr lvl="2"/>
            <a:r>
              <a:rPr lang="en-US" sz="2600"/>
              <a:t>“aprons” (KJV)</a:t>
            </a:r>
          </a:p>
          <a:p>
            <a:pPr lvl="2"/>
            <a:r>
              <a:rPr lang="en-US" sz="2600"/>
              <a:t>“belt” (cf. 2 Sam. 18:11; 1 Kin. 2:5, NKJV)</a:t>
            </a:r>
          </a:p>
        </p:txBody>
      </p:sp>
    </p:spTree>
  </p:cSld>
  <p:clrMapOvr>
    <a:overrideClrMapping bg1="dk2" tx1="lt1" bg2="dk1" tx2="lt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wedge">
                                      <p:cBhvr>
                                        <p:cTn id="11" dur="2000"/>
                                        <p:tgtEl>
                                          <p:spTgt spid="18437"/>
                                        </p:tgtEl>
                                      </p:cBhvr>
                                    </p:animEffect>
                                  </p:childTnLst>
                                </p:cTn>
                              </p:par>
                              <p:par>
                                <p:cTn id="12" presetID="1" presetClass="entr" presetSubtype="0" fill="hold" nodeType="withEffect">
                                  <p:stCondLst>
                                    <p:cond delay="0"/>
                                  </p:stCondLst>
                                  <p:childTnLst>
                                    <p:set>
                                      <p:cBhvr>
                                        <p:cTn id="13" dur="1" fill="hold">
                                          <p:stCondLst>
                                            <p:cond delay="0"/>
                                          </p:stCondLst>
                                        </p:cTn>
                                        <p:tgtEl>
                                          <p:spTgt spid="1843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ChangeArrowheads="1"/>
          </p:cNvSpPr>
          <p:nvPr/>
        </p:nvSpPr>
        <p:spPr bwMode="auto">
          <a:xfrm>
            <a:off x="8305800" y="5638800"/>
            <a:ext cx="7620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487" name="Rectangle 7"/>
          <p:cNvSpPr>
            <a:spLocks noChangeArrowheads="1"/>
          </p:cNvSpPr>
          <p:nvPr/>
        </p:nvSpPr>
        <p:spPr bwMode="auto">
          <a:xfrm>
            <a:off x="5486400" y="5667375"/>
            <a:ext cx="20574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486" name="Rectangle 6"/>
          <p:cNvSpPr>
            <a:spLocks noChangeArrowheads="1"/>
          </p:cNvSpPr>
          <p:nvPr/>
        </p:nvSpPr>
        <p:spPr bwMode="auto">
          <a:xfrm>
            <a:off x="2133600" y="5670550"/>
            <a:ext cx="1905000" cy="28892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482" name="Rectangle 2"/>
          <p:cNvSpPr>
            <a:spLocks noChangeArrowheads="1"/>
          </p:cNvSpPr>
          <p:nvPr/>
        </p:nvSpPr>
        <p:spPr bwMode="auto">
          <a:xfrm>
            <a:off x="3048000" y="5257800"/>
            <a:ext cx="1371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483" name="Rectangle 3"/>
          <p:cNvSpPr>
            <a:spLocks noGrp="1" noChangeArrowheads="1"/>
          </p:cNvSpPr>
          <p:nvPr>
            <p:ph type="title"/>
          </p:nvPr>
        </p:nvSpPr>
        <p:spPr>
          <a:xfrm>
            <a:off x="1524000" y="304800"/>
            <a:ext cx="7772400" cy="1143000"/>
          </a:xfrm>
        </p:spPr>
        <p:txBody>
          <a:bodyPr/>
          <a:lstStyle/>
          <a:p>
            <a:pPr algn="l"/>
            <a:r>
              <a:rPr lang="en-US" dirty="0" smtClean="0"/>
              <a:t>Appropriate Coverings</a:t>
            </a:r>
            <a:endParaRPr lang="en-US" dirty="0"/>
          </a:p>
        </p:txBody>
      </p:sp>
      <p:sp>
        <p:nvSpPr>
          <p:cNvPr id="20484" name="Rectangle 4"/>
          <p:cNvSpPr>
            <a:spLocks noGrp="1" noChangeArrowheads="1"/>
          </p:cNvSpPr>
          <p:nvPr>
            <p:ph type="body" idx="1"/>
          </p:nvPr>
        </p:nvSpPr>
        <p:spPr>
          <a:xfrm>
            <a:off x="1371600" y="1981200"/>
            <a:ext cx="7772400" cy="4876800"/>
          </a:xfrm>
        </p:spPr>
        <p:txBody>
          <a:bodyPr/>
          <a:lstStyle/>
          <a:p>
            <a:pPr>
              <a:lnSpc>
                <a:spcPct val="90000"/>
              </a:lnSpc>
            </a:pPr>
            <a:r>
              <a:rPr lang="en-US"/>
              <a:t>Adam &amp; Eve</a:t>
            </a:r>
          </a:p>
          <a:p>
            <a:pPr lvl="1">
              <a:lnSpc>
                <a:spcPct val="90000"/>
              </a:lnSpc>
            </a:pPr>
            <a:r>
              <a:rPr lang="en-US" i="1" baseline="30000"/>
              <a:t>8</a:t>
            </a:r>
            <a:r>
              <a:rPr lang="en-US" i="1"/>
              <a:t> And they heard the sound of the LORD God walking in the garden in the cool of the day, and Adam and his wife hid themselves from the presence of the LORD God among the trees of the garden. </a:t>
            </a:r>
            <a:r>
              <a:rPr lang="en-US" i="1" baseline="30000"/>
              <a:t>9</a:t>
            </a:r>
            <a:r>
              <a:rPr lang="en-US" i="1"/>
              <a:t> Then the LORD God called to Adam and said to him, "Where are you?" </a:t>
            </a:r>
            <a:r>
              <a:rPr lang="en-US" i="1" baseline="30000"/>
              <a:t>10</a:t>
            </a:r>
            <a:r>
              <a:rPr lang="en-US" i="1"/>
              <a:t>  So he said, "I heard Your voice in the garden, and I was afraid because I was naked; and I hid myself" </a:t>
            </a:r>
            <a:r>
              <a:rPr lang="en-US"/>
              <a:t>(Gen. 3:8-10; cf. Jn. 21:7)</a:t>
            </a:r>
            <a:endParaRPr lang="en-US" i="1"/>
          </a:p>
          <a:p>
            <a:pPr lvl="1">
              <a:lnSpc>
                <a:spcPct val="90000"/>
              </a:lnSpc>
            </a:pPr>
            <a:endParaRPr lang="en-US" sz="3000" i="1"/>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wheel(4)">
                                      <p:cBhvr>
                                        <p:cTn id="7" dur="2000"/>
                                        <p:tgtEl>
                                          <p:spTgt spid="2048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wheel(4)">
                                      <p:cBhvr>
                                        <p:cTn id="10" dur="2000"/>
                                        <p:tgtEl>
                                          <p:spTgt spid="20487"/>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wheel(4)">
                                      <p:cBhvr>
                                        <p:cTn id="13" dur="2000"/>
                                        <p:tgtEl>
                                          <p:spTgt spid="20486"/>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wheel(4)">
                                      <p:cBhvr>
                                        <p:cTn id="16"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487" grpId="0" animBg="1"/>
      <p:bldP spid="20486" grpId="0" animBg="1"/>
      <p:bldP spid="204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6080125" y="3124200"/>
            <a:ext cx="1295400" cy="3206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2534" name="Rectangle 6"/>
          <p:cNvSpPr>
            <a:spLocks noGrp="1" noChangeArrowheads="1"/>
          </p:cNvSpPr>
          <p:nvPr>
            <p:ph type="title"/>
          </p:nvPr>
        </p:nvSpPr>
        <p:spPr>
          <a:xfrm>
            <a:off x="1524000" y="304800"/>
            <a:ext cx="7772400" cy="1143000"/>
          </a:xfrm>
        </p:spPr>
        <p:txBody>
          <a:bodyPr/>
          <a:lstStyle/>
          <a:p>
            <a:pPr algn="l"/>
            <a:r>
              <a:rPr lang="en-US" dirty="0" smtClean="0"/>
              <a:t>Appropriate Coverings</a:t>
            </a:r>
            <a:endParaRPr lang="en-US" dirty="0"/>
          </a:p>
        </p:txBody>
      </p:sp>
      <p:sp>
        <p:nvSpPr>
          <p:cNvPr id="22535" name="Rectangle 7"/>
          <p:cNvSpPr>
            <a:spLocks noGrp="1" noChangeArrowheads="1"/>
          </p:cNvSpPr>
          <p:nvPr>
            <p:ph type="body" idx="1"/>
          </p:nvPr>
        </p:nvSpPr>
        <p:spPr>
          <a:xfrm>
            <a:off x="1370013" y="1981200"/>
            <a:ext cx="7772400" cy="4876800"/>
          </a:xfrm>
        </p:spPr>
        <p:txBody>
          <a:bodyPr/>
          <a:lstStyle/>
          <a:p>
            <a:r>
              <a:rPr lang="en-US"/>
              <a:t>Adam &amp; Eve</a:t>
            </a:r>
          </a:p>
          <a:p>
            <a:pPr lvl="1"/>
            <a:r>
              <a:rPr lang="en-US" sz="3000"/>
              <a:t>“</a:t>
            </a:r>
            <a:r>
              <a:rPr lang="en-US"/>
              <a:t>Also for Adam and his wife the LORD God made tunics of skin, and clothed them”</a:t>
            </a:r>
            <a:r>
              <a:rPr lang="en-US" i="1"/>
              <a:t> </a:t>
            </a:r>
            <a:r>
              <a:rPr lang="en-US"/>
              <a:t>(Gen. 3:21)</a:t>
            </a:r>
          </a:p>
          <a:p>
            <a:pPr lvl="2"/>
            <a:r>
              <a:rPr lang="en-US"/>
              <a:t>Adam’s clothing was insufficient</a:t>
            </a:r>
          </a:p>
          <a:p>
            <a:pPr lvl="2"/>
            <a:r>
              <a:rPr lang="en-US"/>
              <a:t>they were “covered” with their leaves but were still unclothed!</a:t>
            </a:r>
          </a:p>
        </p:txBody>
      </p:sp>
      <p:pic>
        <p:nvPicPr>
          <p:cNvPr id="22541" name="Picture 13" descr="MCSO01864_0000[1]"/>
          <p:cNvPicPr>
            <a:picLocks noChangeAspect="1" noChangeArrowheads="1"/>
          </p:cNvPicPr>
          <p:nvPr/>
        </p:nvPicPr>
        <p:blipFill>
          <a:blip r:embed="rId4"/>
          <a:srcRect/>
          <a:stretch>
            <a:fillRect/>
          </a:stretch>
        </p:blipFill>
        <p:spPr bwMode="auto">
          <a:xfrm>
            <a:off x="7629525" y="0"/>
            <a:ext cx="1514475" cy="21336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1+#ppt_w/2"/>
                                          </p:val>
                                        </p:tav>
                                        <p:tav tm="100000">
                                          <p:val>
                                            <p:strVal val="#ppt_x"/>
                                          </p:val>
                                        </p:tav>
                                      </p:tavLst>
                                    </p:anim>
                                    <p:anim calcmode="lin" valueType="num">
                                      <p:cBhvr additive="base">
                                        <p:cTn id="8" dur="500" fill="hold"/>
                                        <p:tgtEl>
                                          <p:spTgt spid="225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0" presetClass="entr" presetSubtype="0" decel="100000" fill="hold" nodeType="afterEffect">
                                  <p:stCondLst>
                                    <p:cond delay="0"/>
                                  </p:stCondLst>
                                  <p:childTnLst>
                                    <p:set>
                                      <p:cBhvr>
                                        <p:cTn id="11" dur="1" fill="hold">
                                          <p:stCondLst>
                                            <p:cond delay="0"/>
                                          </p:stCondLst>
                                        </p:cTn>
                                        <p:tgtEl>
                                          <p:spTgt spid="22535">
                                            <p:txEl>
                                              <p:pRg st="2" end="2"/>
                                            </p:txEl>
                                          </p:spTgt>
                                        </p:tgtEl>
                                        <p:attrNameLst>
                                          <p:attrName>style.visibility</p:attrName>
                                        </p:attrNameLst>
                                      </p:cBhvr>
                                      <p:to>
                                        <p:strVal val="visible"/>
                                      </p:to>
                                    </p:set>
                                    <p:anim calcmode="lin" valueType="num">
                                      <p:cBhvr>
                                        <p:cTn id="12" dur="1000" fill="hold"/>
                                        <p:tgtEl>
                                          <p:spTgt spid="22535">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2253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22535">
                                            <p:txEl>
                                              <p:pRg st="2" end="2"/>
                                            </p:txEl>
                                          </p:spTgt>
                                        </p:tgtEl>
                                      </p:cBhvr>
                                    </p:animEffect>
                                  </p:childTnLst>
                                </p:cTn>
                              </p:par>
                            </p:childTnLst>
                          </p:cTn>
                        </p:par>
                        <p:par>
                          <p:cTn id="15" fill="hold">
                            <p:stCondLst>
                              <p:cond delay="1500"/>
                            </p:stCondLst>
                            <p:childTnLst>
                              <p:par>
                                <p:cTn id="16" presetID="50" presetClass="entr" presetSubtype="0" decel="100000" fill="hold" nodeType="afterEffect">
                                  <p:stCondLst>
                                    <p:cond delay="0"/>
                                  </p:stCondLst>
                                  <p:childTnLst>
                                    <p:set>
                                      <p:cBhvr>
                                        <p:cTn id="17" dur="1" fill="hold">
                                          <p:stCondLst>
                                            <p:cond delay="0"/>
                                          </p:stCondLst>
                                        </p:cTn>
                                        <p:tgtEl>
                                          <p:spTgt spid="22535">
                                            <p:txEl>
                                              <p:pRg st="3" end="3"/>
                                            </p:txEl>
                                          </p:spTgt>
                                        </p:tgtEl>
                                        <p:attrNameLst>
                                          <p:attrName>style.visibility</p:attrName>
                                        </p:attrNameLst>
                                      </p:cBhvr>
                                      <p:to>
                                        <p:strVal val="visible"/>
                                      </p:to>
                                    </p:set>
                                    <p:anim calcmode="lin" valueType="num">
                                      <p:cBhvr>
                                        <p:cTn id="18" dur="1000" fill="hold"/>
                                        <p:tgtEl>
                                          <p:spTgt spid="22535">
                                            <p:txEl>
                                              <p:pRg st="3" end="3"/>
                                            </p:txEl>
                                          </p:spTgt>
                                        </p:tgtEl>
                                        <p:attrNameLst>
                                          <p:attrName>ppt_w</p:attrName>
                                        </p:attrNameLst>
                                      </p:cBhvr>
                                      <p:tavLst>
                                        <p:tav tm="0">
                                          <p:val>
                                            <p:strVal val="#ppt_w+.3"/>
                                          </p:val>
                                        </p:tav>
                                        <p:tav tm="100000">
                                          <p:val>
                                            <p:strVal val="#ppt_w"/>
                                          </p:val>
                                        </p:tav>
                                      </p:tavLst>
                                    </p:anim>
                                    <p:anim calcmode="lin" valueType="num">
                                      <p:cBhvr>
                                        <p:cTn id="19" dur="1000" fill="hold"/>
                                        <p:tgtEl>
                                          <p:spTgt spid="22535">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225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MPj04069370000[1]"/>
          <p:cNvPicPr>
            <a:picLocks noChangeAspect="1" noChangeArrowheads="1"/>
          </p:cNvPicPr>
          <p:nvPr/>
        </p:nvPicPr>
        <p:blipFill>
          <a:blip r:embed="rId4">
            <a:lum bright="-40000"/>
          </a:blip>
          <a:srcRect b="27368"/>
          <a:stretch>
            <a:fillRect/>
          </a:stretch>
        </p:blipFill>
        <p:spPr bwMode="auto">
          <a:xfrm>
            <a:off x="1219200" y="1600200"/>
            <a:ext cx="7924800" cy="5257800"/>
          </a:xfrm>
          <a:prstGeom prst="rect">
            <a:avLst/>
          </a:prstGeom>
          <a:noFill/>
          <a:ln w="9525">
            <a:noFill/>
            <a:miter lim="800000"/>
            <a:headEnd/>
            <a:tailEnd/>
          </a:ln>
        </p:spPr>
      </p:pic>
      <p:sp>
        <p:nvSpPr>
          <p:cNvPr id="24578" name="Rectangle 2"/>
          <p:cNvSpPr>
            <a:spLocks noGrp="1" noChangeArrowheads="1"/>
          </p:cNvSpPr>
          <p:nvPr>
            <p:ph type="title"/>
          </p:nvPr>
        </p:nvSpPr>
        <p:spPr/>
        <p:txBody>
          <a:bodyPr/>
          <a:lstStyle/>
          <a:p>
            <a:r>
              <a:rPr lang="en-US"/>
              <a:t>1 Timothy 2:9, 10</a:t>
            </a:r>
          </a:p>
        </p:txBody>
      </p:sp>
      <p:sp>
        <p:nvSpPr>
          <p:cNvPr id="5" name="Oval 4"/>
          <p:cNvSpPr/>
          <p:nvPr/>
        </p:nvSpPr>
        <p:spPr bwMode="auto">
          <a:xfrm>
            <a:off x="3962400" y="2438400"/>
            <a:ext cx="1524000" cy="609600"/>
          </a:xfrm>
          <a:prstGeom prst="ellipse">
            <a:avLst/>
          </a:prstGeom>
          <a:gradFill>
            <a:gsLst>
              <a:gs pos="0">
                <a:schemeClr val="accent1">
                  <a:shade val="51000"/>
                  <a:satMod val="130000"/>
                  <a:alpha val="26000"/>
                </a:schemeClr>
              </a:gs>
              <a:gs pos="80000">
                <a:schemeClr val="accent1">
                  <a:shade val="93000"/>
                  <a:satMod val="130000"/>
                  <a:alpha val="47000"/>
                </a:schemeClr>
              </a:gs>
              <a:gs pos="100000">
                <a:schemeClr val="accent1">
                  <a:shade val="94000"/>
                  <a:satMod val="135000"/>
                  <a:alpha val="0"/>
                </a:schemeClr>
              </a:gs>
            </a:gsLst>
          </a:gradFill>
          <a:ln>
            <a:headEnd type="none" w="med" len="med"/>
            <a:tailEnd type="stealth" w="lg" len="lg"/>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4038600" y="2895600"/>
            <a:ext cx="2133600" cy="609600"/>
          </a:xfrm>
          <a:prstGeom prst="ellipse">
            <a:avLst/>
          </a:prstGeom>
          <a:gradFill>
            <a:gsLst>
              <a:gs pos="0">
                <a:schemeClr val="accent1">
                  <a:shade val="51000"/>
                  <a:satMod val="130000"/>
                  <a:alpha val="26000"/>
                </a:schemeClr>
              </a:gs>
              <a:gs pos="80000">
                <a:schemeClr val="accent1">
                  <a:shade val="93000"/>
                  <a:satMod val="130000"/>
                  <a:alpha val="47000"/>
                </a:schemeClr>
              </a:gs>
              <a:gs pos="100000">
                <a:schemeClr val="accent1">
                  <a:shade val="94000"/>
                  <a:satMod val="135000"/>
                  <a:alpha val="0"/>
                </a:schemeClr>
              </a:gs>
            </a:gsLst>
          </a:gradFill>
          <a:ln>
            <a:headEnd type="none" w="med" len="med"/>
            <a:tailEnd type="stealth" w="lg" len="lg"/>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1600200" y="2895600"/>
            <a:ext cx="1828800" cy="609600"/>
          </a:xfrm>
          <a:prstGeom prst="ellipse">
            <a:avLst/>
          </a:prstGeom>
          <a:gradFill>
            <a:gsLst>
              <a:gs pos="0">
                <a:schemeClr val="accent1">
                  <a:shade val="51000"/>
                  <a:satMod val="130000"/>
                  <a:alpha val="26000"/>
                </a:schemeClr>
              </a:gs>
              <a:gs pos="80000">
                <a:schemeClr val="accent1">
                  <a:shade val="93000"/>
                  <a:satMod val="130000"/>
                  <a:alpha val="47000"/>
                </a:schemeClr>
              </a:gs>
              <a:gs pos="100000">
                <a:schemeClr val="accent1">
                  <a:shade val="94000"/>
                  <a:satMod val="135000"/>
                  <a:alpha val="0"/>
                </a:schemeClr>
              </a:gs>
            </a:gsLst>
          </a:gradFill>
          <a:ln>
            <a:headEnd type="none" w="med" len="med"/>
            <a:tailEnd type="stealth" w="lg" len="lg"/>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4579" name="Rectangle 3"/>
          <p:cNvSpPr>
            <a:spLocks noGrp="1" noChangeArrowheads="1"/>
          </p:cNvSpPr>
          <p:nvPr>
            <p:ph type="body" idx="1"/>
          </p:nvPr>
        </p:nvSpPr>
        <p:spPr>
          <a:xfrm>
            <a:off x="1370013" y="1981200"/>
            <a:ext cx="7772400" cy="4876800"/>
          </a:xfrm>
        </p:spPr>
        <p:txBody>
          <a:bodyPr/>
          <a:lstStyle/>
          <a:p>
            <a:pPr>
              <a:buFontTx/>
              <a:buNone/>
            </a:pPr>
            <a:r>
              <a:rPr lang="en-US" dirty="0">
                <a:solidFill>
                  <a:srgbClr val="FFFFFF"/>
                </a:solidFill>
              </a:rPr>
              <a:t> </a:t>
            </a:r>
            <a:r>
              <a:rPr lang="en-US" sz="2800" dirty="0">
                <a:solidFill>
                  <a:srgbClr val="FFFFFF"/>
                </a:solidFill>
              </a:rPr>
              <a:t>9 in like manner also, that the women adorn themselves in </a:t>
            </a:r>
            <a:r>
              <a:rPr lang="en-US" sz="2800" b="1" dirty="0">
                <a:solidFill>
                  <a:schemeClr val="bg1"/>
                </a:solidFill>
              </a:rPr>
              <a:t>modest</a:t>
            </a:r>
            <a:r>
              <a:rPr lang="en-US" sz="2800" dirty="0">
                <a:solidFill>
                  <a:srgbClr val="FFFFFF"/>
                </a:solidFill>
              </a:rPr>
              <a:t> apparel, with </a:t>
            </a:r>
            <a:r>
              <a:rPr lang="en-US" sz="2800" b="1" dirty="0">
                <a:solidFill>
                  <a:schemeClr val="bg1"/>
                </a:solidFill>
              </a:rPr>
              <a:t>propriety</a:t>
            </a:r>
            <a:r>
              <a:rPr lang="en-US" sz="2800" dirty="0">
                <a:solidFill>
                  <a:srgbClr val="FFFFFF"/>
                </a:solidFill>
              </a:rPr>
              <a:t> and </a:t>
            </a:r>
            <a:r>
              <a:rPr lang="en-US" sz="2800" b="1" dirty="0">
                <a:solidFill>
                  <a:schemeClr val="bg1"/>
                </a:solidFill>
              </a:rPr>
              <a:t>moderation</a:t>
            </a:r>
            <a:r>
              <a:rPr lang="en-US" sz="2800" dirty="0">
                <a:solidFill>
                  <a:srgbClr val="FFFFFF"/>
                </a:solidFill>
              </a:rPr>
              <a:t>, not with braided hair or gold or pearls or costly clothing,</a:t>
            </a:r>
          </a:p>
          <a:p>
            <a:pPr>
              <a:buFontTx/>
              <a:buNone/>
            </a:pPr>
            <a:r>
              <a:rPr lang="en-US" sz="2800" dirty="0">
                <a:solidFill>
                  <a:srgbClr val="FFFFFF"/>
                </a:solidFill>
              </a:rPr>
              <a:t>10  but, which is proper for women professing godliness, with good works.</a:t>
            </a:r>
          </a:p>
          <a:p>
            <a:pPr lvl="1"/>
            <a:r>
              <a:rPr lang="en-US" sz="2400" b="1" dirty="0">
                <a:solidFill>
                  <a:srgbClr val="FFFFFF"/>
                </a:solidFill>
              </a:rPr>
              <a:t>“</a:t>
            </a:r>
            <a:r>
              <a:rPr lang="en-US" sz="2400" b="1" u="sng" dirty="0">
                <a:solidFill>
                  <a:srgbClr val="FFFFFF"/>
                </a:solidFill>
              </a:rPr>
              <a:t>modest</a:t>
            </a:r>
            <a:r>
              <a:rPr lang="en-US" sz="2400" b="1" dirty="0">
                <a:solidFill>
                  <a:srgbClr val="FFFFFF"/>
                </a:solidFill>
              </a:rPr>
              <a:t>” </a:t>
            </a:r>
            <a:r>
              <a:rPr lang="en-US" sz="2400" dirty="0">
                <a:solidFill>
                  <a:srgbClr val="FFFFFF"/>
                </a:solidFill>
              </a:rPr>
              <a:t>–well arranged, seemly</a:t>
            </a:r>
          </a:p>
          <a:p>
            <a:pPr lvl="1"/>
            <a:r>
              <a:rPr lang="en-US" sz="2400" b="1" dirty="0">
                <a:solidFill>
                  <a:srgbClr val="FFFFFF"/>
                </a:solidFill>
              </a:rPr>
              <a:t>“</a:t>
            </a:r>
            <a:r>
              <a:rPr lang="en-US" sz="2400" b="1" u="sng" dirty="0">
                <a:solidFill>
                  <a:srgbClr val="FFFFFF"/>
                </a:solidFill>
              </a:rPr>
              <a:t>propriety</a:t>
            </a:r>
            <a:r>
              <a:rPr lang="en-US" sz="2400" b="1" dirty="0">
                <a:solidFill>
                  <a:srgbClr val="FFFFFF"/>
                </a:solidFill>
              </a:rPr>
              <a:t>”</a:t>
            </a:r>
            <a:r>
              <a:rPr lang="en-US" sz="2400" dirty="0">
                <a:solidFill>
                  <a:srgbClr val="FFFFFF"/>
                </a:solidFill>
              </a:rPr>
              <a:t> –regard for others, bashfulness, reverence (“shamefacedness” KJV)</a:t>
            </a:r>
          </a:p>
          <a:p>
            <a:pPr lvl="1"/>
            <a:r>
              <a:rPr lang="en-US" sz="2400" b="1" dirty="0">
                <a:solidFill>
                  <a:srgbClr val="FFFFFF"/>
                </a:solidFill>
              </a:rPr>
              <a:t>“</a:t>
            </a:r>
            <a:r>
              <a:rPr lang="en-US" sz="2400" b="1" u="sng" dirty="0">
                <a:solidFill>
                  <a:srgbClr val="FFFFFF"/>
                </a:solidFill>
              </a:rPr>
              <a:t>moderation</a:t>
            </a:r>
            <a:r>
              <a:rPr lang="en-US" sz="2400" b="1" dirty="0">
                <a:solidFill>
                  <a:srgbClr val="FFFFFF"/>
                </a:solidFill>
              </a:rPr>
              <a:t>”</a:t>
            </a:r>
            <a:r>
              <a:rPr lang="en-US" sz="2400" dirty="0">
                <a:solidFill>
                  <a:srgbClr val="FFFFFF"/>
                </a:solidFill>
              </a:rPr>
              <a:t> –soundness of mind, soberness, self-control</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42" presetClass="exit" presetSubtype="0" fill="hold" nodeType="withEffect">
                                  <p:stCondLst>
                                    <p:cond delay="0"/>
                                  </p:stCondLst>
                                  <p:childTnLst>
                                    <p:animEffect transition="out" filter="fade">
                                      <p:cBhvr>
                                        <p:cTn id="17" dur="1000"/>
                                        <p:tgtEl>
                                          <p:spTgt spid="24579">
                                            <p:txEl>
                                              <p:pRg st="2" end="2"/>
                                            </p:txEl>
                                          </p:spTgt>
                                        </p:tgtEl>
                                      </p:cBhvr>
                                    </p:animEffect>
                                    <p:anim calcmode="lin" valueType="num">
                                      <p:cBhvr>
                                        <p:cTn id="18" dur="1000"/>
                                        <p:tgtEl>
                                          <p:spTgt spid="24579">
                                            <p:txEl>
                                              <p:pRg st="2" end="2"/>
                                            </p:txEl>
                                          </p:spTgt>
                                        </p:tgtEl>
                                        <p:attrNameLst>
                                          <p:attrName>ppt_x</p:attrName>
                                        </p:attrNameLst>
                                      </p:cBhvr>
                                      <p:tavLst>
                                        <p:tav tm="0">
                                          <p:val>
                                            <p:strVal val="ppt_x"/>
                                          </p:val>
                                        </p:tav>
                                        <p:tav tm="100000">
                                          <p:val>
                                            <p:strVal val="ppt_x"/>
                                          </p:val>
                                        </p:tav>
                                      </p:tavLst>
                                    </p:anim>
                                    <p:anim calcmode="lin" valueType="num">
                                      <p:cBhvr>
                                        <p:cTn id="19" dur="1000"/>
                                        <p:tgtEl>
                                          <p:spTgt spid="24579">
                                            <p:txEl>
                                              <p:pRg st="2" end="2"/>
                                            </p:txEl>
                                          </p:spTgt>
                                        </p:tgtEl>
                                        <p:attrNameLst>
                                          <p:attrName>ppt_y</p:attrName>
                                        </p:attrNameLst>
                                      </p:cBhvr>
                                      <p:tavLst>
                                        <p:tav tm="0">
                                          <p:val>
                                            <p:strVal val="ppt_y"/>
                                          </p:val>
                                        </p:tav>
                                        <p:tav tm="100000">
                                          <p:val>
                                            <p:strVal val="ppt_y+.1"/>
                                          </p:val>
                                        </p:tav>
                                      </p:tavLst>
                                    </p:anim>
                                    <p:set>
                                      <p:cBhvr>
                                        <p:cTn id="20" dur="1" fill="hold">
                                          <p:stCondLst>
                                            <p:cond delay="999"/>
                                          </p:stCondLst>
                                        </p:cTn>
                                        <p:tgtEl>
                                          <p:spTgt spid="24579">
                                            <p:txEl>
                                              <p:pRg st="2" end="2"/>
                                            </p:txEl>
                                          </p:spTgt>
                                        </p:tgtEl>
                                        <p:attrNameLst>
                                          <p:attrName>style.visibility</p:attrName>
                                        </p:attrNameLst>
                                      </p:cBhvr>
                                      <p:to>
                                        <p:strVal val="hidden"/>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4579">
                                            <p:txEl>
                                              <p:pRg st="3" end="3"/>
                                            </p:txEl>
                                          </p:spTgt>
                                        </p:tgtEl>
                                        <p:attrNameLst>
                                          <p:attrName>style.visibility</p:attrName>
                                        </p:attrNameLst>
                                      </p:cBhvr>
                                      <p:to>
                                        <p:strVal val="visible"/>
                                      </p:to>
                                    </p:se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4579">
                                            <p:txEl>
                                              <p:pRg st="4" end="4"/>
                                            </p:txEl>
                                          </p:spTgt>
                                        </p:tgtEl>
                                        <p:attrNameLst>
                                          <p:attrName>style.visibility</p:attrName>
                                        </p:attrNameLst>
                                      </p:cBhvr>
                                      <p:to>
                                        <p:strVal val="visible"/>
                                      </p:to>
                                    </p:se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xit" presetSubtype="0" fill="hold" nodeType="withEffect">
                                  <p:stCondLst>
                                    <p:cond delay="0"/>
                                  </p:stCondLst>
                                  <p:childTnLst>
                                    <p:animEffect transition="out" filter="fade">
                                      <p:cBhvr>
                                        <p:cTn id="43" dur="1000"/>
                                        <p:tgtEl>
                                          <p:spTgt spid="24579">
                                            <p:txEl>
                                              <p:pRg st="3" end="3"/>
                                            </p:txEl>
                                          </p:spTgt>
                                        </p:tgtEl>
                                      </p:cBhvr>
                                    </p:animEffect>
                                    <p:anim calcmode="lin" valueType="num">
                                      <p:cBhvr>
                                        <p:cTn id="44" dur="1000"/>
                                        <p:tgtEl>
                                          <p:spTgt spid="24579">
                                            <p:txEl>
                                              <p:pRg st="3" end="3"/>
                                            </p:txEl>
                                          </p:spTgt>
                                        </p:tgtEl>
                                        <p:attrNameLst>
                                          <p:attrName>ppt_x</p:attrName>
                                        </p:attrNameLst>
                                      </p:cBhvr>
                                      <p:tavLst>
                                        <p:tav tm="0">
                                          <p:val>
                                            <p:strVal val="ppt_x"/>
                                          </p:val>
                                        </p:tav>
                                        <p:tav tm="100000">
                                          <p:val>
                                            <p:strVal val="ppt_x"/>
                                          </p:val>
                                        </p:tav>
                                      </p:tavLst>
                                    </p:anim>
                                    <p:anim calcmode="lin" valueType="num">
                                      <p:cBhvr>
                                        <p:cTn id="45" dur="1000"/>
                                        <p:tgtEl>
                                          <p:spTgt spid="24579">
                                            <p:txEl>
                                              <p:pRg st="3" end="3"/>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2457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Woman?</a:t>
            </a:r>
            <a:endParaRPr lang="en-US" dirty="0"/>
          </a:p>
        </p:txBody>
      </p:sp>
      <p:sp>
        <p:nvSpPr>
          <p:cNvPr id="3" name="Content Placeholder 2"/>
          <p:cNvSpPr>
            <a:spLocks noGrp="1"/>
          </p:cNvSpPr>
          <p:nvPr>
            <p:ph idx="1"/>
          </p:nvPr>
        </p:nvSpPr>
        <p:spPr>
          <a:xfrm>
            <a:off x="228600" y="2286000"/>
            <a:ext cx="4876800" cy="4114800"/>
          </a:xfrm>
        </p:spPr>
        <p:style>
          <a:lnRef idx="0">
            <a:schemeClr val="accent4"/>
          </a:lnRef>
          <a:fillRef idx="3">
            <a:schemeClr val="accent4"/>
          </a:fillRef>
          <a:effectRef idx="3">
            <a:schemeClr val="accent4"/>
          </a:effectRef>
          <a:fontRef idx="minor">
            <a:schemeClr val="lt1"/>
          </a:fontRef>
        </p:style>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your attire in public:</a:t>
            </a:r>
          </a:p>
          <a:p>
            <a:pPr lvl="1"/>
            <a:r>
              <a:rPr lang="en-US" dirty="0" smtClean="0"/>
              <a:t>Modest</a:t>
            </a:r>
          </a:p>
          <a:p>
            <a:pPr lvl="1"/>
            <a:r>
              <a:rPr lang="en-US" dirty="0" smtClean="0"/>
              <a:t>Reverent</a:t>
            </a:r>
          </a:p>
          <a:p>
            <a:pPr lvl="1"/>
            <a:r>
              <a:rPr lang="en-US" dirty="0" smtClean="0"/>
              <a:t>Designed to regard the conscience of others</a:t>
            </a:r>
          </a:p>
          <a:p>
            <a:pPr lvl="1"/>
            <a:r>
              <a:rPr lang="en-US" dirty="0" smtClean="0"/>
              <a:t>Sound</a:t>
            </a:r>
          </a:p>
          <a:p>
            <a:pPr lvl="1"/>
            <a:r>
              <a:rPr lang="en-US" dirty="0" smtClean="0"/>
              <a:t>Sober</a:t>
            </a:r>
          </a:p>
          <a:p>
            <a:pPr lvl="1"/>
            <a:r>
              <a:rPr lang="en-US" dirty="0" smtClean="0"/>
              <a:t>Conveying self-control </a:t>
            </a:r>
          </a:p>
        </p:txBody>
      </p:sp>
      <p:sp>
        <p:nvSpPr>
          <p:cNvPr id="4" name="Rectangle 3"/>
          <p:cNvSpPr/>
          <p:nvPr/>
        </p:nvSpPr>
        <p:spPr>
          <a:xfrm>
            <a:off x="5181600" y="1841242"/>
            <a:ext cx="3733800" cy="5016758"/>
          </a:xfrm>
          <a:prstGeom prst="rect">
            <a:avLst/>
          </a:prstGeom>
        </p:spPr>
        <p:txBody>
          <a:bodyPr wrap="square">
            <a:spAutoFit/>
          </a:bodyPr>
          <a:lstStyle/>
          <a:p>
            <a:pPr algn="ctr"/>
            <a:r>
              <a:rPr lang="en-US" sz="3200" b="1" spc="-1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“And this I say for your own profit, not that I may put a leash on you, but for what is proper, and that you may serve the Lord without distraction”</a:t>
            </a:r>
          </a:p>
          <a:p>
            <a:pPr algn="ctr"/>
            <a:r>
              <a:rPr lang="en-US" sz="3200" b="1" spc="-1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(1 Cor. 7:35)</a:t>
            </a:r>
            <a:endParaRPr lang="en-US" sz="32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pic>
        <p:nvPicPr>
          <p:cNvPr id="35842" name="Picture 2" descr="http://downloads.clipart.com/71994184.jpg?t=1216507668&amp;h=fed0c91ab2fd4a30074d91e3609da230&amp;u=stevenjwallace"/>
          <p:cNvPicPr>
            <a:picLocks noChangeAspect="1" noChangeArrowheads="1"/>
          </p:cNvPicPr>
          <p:nvPr/>
        </p:nvPicPr>
        <p:blipFill>
          <a:blip r:embed="rId4" cstate="print"/>
          <a:srcRect/>
          <a:stretch>
            <a:fillRect/>
          </a:stretch>
        </p:blipFill>
        <p:spPr bwMode="auto">
          <a:xfrm>
            <a:off x="0" y="1"/>
            <a:ext cx="2819400"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UNIDAYS">
  <a:themeElements>
    <a:clrScheme name="SUNIDAYS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fontScheme name="SUNIDAY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IDAYS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clrMap bg1="lt1" tx1="dk1" bg2="lt2" tx2="dk2" accent1="accent1" accent2="accent2" accent3="accent3" accent4="accent4" accent5="accent5" accent6="accent6" hlink="hlink" folHlink="folHlink"/>
    </a:extraClrScheme>
    <a:extraClrScheme>
      <a:clrScheme name="SUNIDAYS 2">
        <a:dk1>
          <a:srgbClr val="000000"/>
        </a:dk1>
        <a:lt1>
          <a:srgbClr val="FFFFCC"/>
        </a:lt1>
        <a:dk2>
          <a:srgbClr val="996633"/>
        </a:dk2>
        <a:lt2>
          <a:srgbClr val="CC9900"/>
        </a:lt2>
        <a:accent1>
          <a:srgbClr val="FF9933"/>
        </a:accent1>
        <a:accent2>
          <a:srgbClr val="FF5050"/>
        </a:accent2>
        <a:accent3>
          <a:srgbClr val="FFFFE2"/>
        </a:accent3>
        <a:accent4>
          <a:srgbClr val="000000"/>
        </a:accent4>
        <a:accent5>
          <a:srgbClr val="FFCAAD"/>
        </a:accent5>
        <a:accent6>
          <a:srgbClr val="E74848"/>
        </a:accent6>
        <a:hlink>
          <a:srgbClr val="FFCC66"/>
        </a:hlink>
        <a:folHlink>
          <a:srgbClr val="FFFFFF"/>
        </a:folHlink>
      </a:clrScheme>
      <a:clrMap bg1="lt1" tx1="dk1" bg2="lt2" tx2="dk2" accent1="accent1" accent2="accent2" accent3="accent3" accent4="accent4" accent5="accent5" accent6="accent6" hlink="hlink" folHlink="folHlink"/>
    </a:extraClrScheme>
    <a:extraClrScheme>
      <a:clrScheme name="SUNI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IDAYS 4">
        <a:dk1>
          <a:srgbClr val="000000"/>
        </a:dk1>
        <a:lt1>
          <a:srgbClr val="F8F8F8"/>
        </a:lt1>
        <a:dk2>
          <a:srgbClr val="006600"/>
        </a:dk2>
        <a:lt2>
          <a:srgbClr val="FFCC00"/>
        </a:lt2>
        <a:accent1>
          <a:srgbClr val="9999FF"/>
        </a:accent1>
        <a:accent2>
          <a:srgbClr val="6600CC"/>
        </a:accent2>
        <a:accent3>
          <a:srgbClr val="AAB8AA"/>
        </a:accent3>
        <a:accent4>
          <a:srgbClr val="D4D4D4"/>
        </a:accent4>
        <a:accent5>
          <a:srgbClr val="CACAFF"/>
        </a:accent5>
        <a:accent6>
          <a:srgbClr val="5C00B9"/>
        </a:accent6>
        <a:hlink>
          <a:srgbClr val="009966"/>
        </a:hlink>
        <a:folHlink>
          <a:srgbClr val="003300"/>
        </a:folHlink>
      </a:clrScheme>
      <a:clrMap bg1="dk2" tx1="lt1" bg2="dk1" tx2="lt2" accent1="accent1" accent2="accent2" accent3="accent3" accent4="accent4" accent5="accent5" accent6="accent6" hlink="hlink" folHlink="folHlink"/>
    </a:extraClrScheme>
    <a:extraClrScheme>
      <a:clrScheme name="SUNIDAYS 5">
        <a:dk1>
          <a:srgbClr val="000000"/>
        </a:dk1>
        <a:lt1>
          <a:srgbClr val="F8F8F8"/>
        </a:lt1>
        <a:dk2>
          <a:srgbClr val="990099"/>
        </a:dk2>
        <a:lt2>
          <a:srgbClr val="FFCC00"/>
        </a:lt2>
        <a:accent1>
          <a:srgbClr val="9999FF"/>
        </a:accent1>
        <a:accent2>
          <a:srgbClr val="6600CC"/>
        </a:accent2>
        <a:accent3>
          <a:srgbClr val="CAAACA"/>
        </a:accent3>
        <a:accent4>
          <a:srgbClr val="D4D4D4"/>
        </a:accent4>
        <a:accent5>
          <a:srgbClr val="CACAFF"/>
        </a:accent5>
        <a:accent6>
          <a:srgbClr val="5C00B9"/>
        </a:accent6>
        <a:hlink>
          <a:srgbClr val="CC00CC"/>
        </a:hlink>
        <a:folHlink>
          <a:srgbClr val="660066"/>
        </a:folHlink>
      </a:clrScheme>
      <a:clrMap bg1="dk2" tx1="lt1" bg2="dk1" tx2="lt2" accent1="accent1" accent2="accent2" accent3="accent3" accent4="accent4" accent5="accent5" accent6="accent6" hlink="hlink" folHlink="folHlink"/>
    </a:extraClrScheme>
    <a:extraClrScheme>
      <a:clrScheme name="SUNIDAYS 6">
        <a:dk1>
          <a:srgbClr val="000000"/>
        </a:dk1>
        <a:lt1>
          <a:srgbClr val="F8F8F8"/>
        </a:lt1>
        <a:dk2>
          <a:srgbClr val="0000FF"/>
        </a:dk2>
        <a:lt2>
          <a:srgbClr val="FFCC00"/>
        </a:lt2>
        <a:accent1>
          <a:srgbClr val="0099FF"/>
        </a:accent1>
        <a:accent2>
          <a:srgbClr val="CC00CC"/>
        </a:accent2>
        <a:accent3>
          <a:srgbClr val="AAAAFF"/>
        </a:accent3>
        <a:accent4>
          <a:srgbClr val="D4D4D4"/>
        </a:accent4>
        <a:accent5>
          <a:srgbClr val="AACAFF"/>
        </a:accent5>
        <a:accent6>
          <a:srgbClr val="B900B9"/>
        </a:accent6>
        <a:hlink>
          <a:srgbClr val="3333CC"/>
        </a:hlink>
        <a:folHlink>
          <a:srgbClr val="00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NRISE">
  <a:themeElements>
    <a:clrScheme name="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fontScheme name="SUNRI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SUNRISE 2">
        <a:dk1>
          <a:srgbClr val="330099"/>
        </a:dk1>
        <a:lt1>
          <a:srgbClr val="ECF2F7"/>
        </a:lt1>
        <a:dk2>
          <a:srgbClr val="4D4D4D"/>
        </a:dk2>
        <a:lt2>
          <a:srgbClr val="A8ACC9"/>
        </a:lt2>
        <a:accent1>
          <a:srgbClr val="DBB5D9"/>
        </a:accent1>
        <a:accent2>
          <a:srgbClr val="FCCEA7"/>
        </a:accent2>
        <a:accent3>
          <a:srgbClr val="F4F7FA"/>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
      <a:clrScheme name="SUNRIS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UNRISE 4">
        <a:dk1>
          <a:srgbClr val="660066"/>
        </a:dk1>
        <a:lt1>
          <a:srgbClr val="EAEAEA"/>
        </a:lt1>
        <a:dk2>
          <a:srgbClr val="FF99CC"/>
        </a:dk2>
        <a:lt2>
          <a:srgbClr val="330099"/>
        </a:lt2>
        <a:accent1>
          <a:srgbClr val="CC99FF"/>
        </a:accent1>
        <a:accent2>
          <a:srgbClr val="FCCEA7"/>
        </a:accent2>
        <a:accent3>
          <a:srgbClr val="FFCAE2"/>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SUNRISE 5">
        <a:dk1>
          <a:srgbClr val="000066"/>
        </a:dk1>
        <a:lt1>
          <a:srgbClr val="F1CCCC"/>
        </a:lt1>
        <a:dk2>
          <a:srgbClr val="330099"/>
        </a:dk2>
        <a:lt2>
          <a:srgbClr val="C27592"/>
        </a:lt2>
        <a:accent1>
          <a:srgbClr val="CC99FF"/>
        </a:accent1>
        <a:accent2>
          <a:srgbClr val="FCCEA7"/>
        </a:accent2>
        <a:accent3>
          <a:srgbClr val="F7E2E2"/>
        </a:accent3>
        <a:accent4>
          <a:srgbClr val="000056"/>
        </a:accent4>
        <a:accent5>
          <a:srgbClr val="E2CAFF"/>
        </a:accent5>
        <a:accent6>
          <a:srgbClr val="E4BA97"/>
        </a:accent6>
        <a:hlink>
          <a:srgbClr val="6600CC"/>
        </a:hlink>
        <a:folHlink>
          <a:srgbClr val="FF9999"/>
        </a:folHlink>
      </a:clrScheme>
      <a:clrMap bg1="lt1" tx1="dk1" bg2="lt2" tx2="dk2" accent1="accent1" accent2="accent2" accent3="accent3" accent4="accent4" accent5="accent5" accent6="accent6" hlink="hlink" folHlink="folHlink"/>
    </a:extraClrScheme>
    <a:extraClrScheme>
      <a:clrScheme name="SUNRISE 6">
        <a:dk1>
          <a:srgbClr val="330099"/>
        </a:dk1>
        <a:lt1>
          <a:srgbClr val="F5E4F0"/>
        </a:lt1>
        <a:dk2>
          <a:srgbClr val="4D4D4D"/>
        </a:dk2>
        <a:lt2>
          <a:srgbClr val="CE91A1"/>
        </a:lt2>
        <a:accent1>
          <a:srgbClr val="DBB5D9"/>
        </a:accent1>
        <a:accent2>
          <a:srgbClr val="FCCEA7"/>
        </a:accent2>
        <a:accent3>
          <a:srgbClr val="F9EFF6"/>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UNIDAYS 4">
    <a:dk1>
      <a:srgbClr val="000000"/>
    </a:dk1>
    <a:lt1>
      <a:srgbClr val="F8F8F8"/>
    </a:lt1>
    <a:dk2>
      <a:srgbClr val="006600"/>
    </a:dk2>
    <a:lt2>
      <a:srgbClr val="FFCC00"/>
    </a:lt2>
    <a:accent1>
      <a:srgbClr val="9999FF"/>
    </a:accent1>
    <a:accent2>
      <a:srgbClr val="6600CC"/>
    </a:accent2>
    <a:accent3>
      <a:srgbClr val="AAB8AA"/>
    </a:accent3>
    <a:accent4>
      <a:srgbClr val="D4D4D4"/>
    </a:accent4>
    <a:accent5>
      <a:srgbClr val="CACAFF"/>
    </a:accent5>
    <a:accent6>
      <a:srgbClr val="5C00B9"/>
    </a:accent6>
    <a:hlink>
      <a:srgbClr val="009966"/>
    </a:hlink>
    <a:folHlink>
      <a:srgbClr val="003300"/>
    </a:folHlink>
  </a:clrScheme>
</a:themeOverride>
</file>

<file path=ppt/theme/themeOverride10.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11.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12.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13.xml><?xml version="1.0" encoding="utf-8"?>
<a:themeOverride xmlns:a="http://schemas.openxmlformats.org/drawingml/2006/main">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2.xml><?xml version="1.0" encoding="utf-8"?>
<a:themeOverride xmlns:a="http://schemas.openxmlformats.org/drawingml/2006/main">
  <a:clrScheme name="SUNIDAYS 4">
    <a:dk1>
      <a:srgbClr val="000000"/>
    </a:dk1>
    <a:lt1>
      <a:srgbClr val="F8F8F8"/>
    </a:lt1>
    <a:dk2>
      <a:srgbClr val="006600"/>
    </a:dk2>
    <a:lt2>
      <a:srgbClr val="FFCC00"/>
    </a:lt2>
    <a:accent1>
      <a:srgbClr val="9999FF"/>
    </a:accent1>
    <a:accent2>
      <a:srgbClr val="6600CC"/>
    </a:accent2>
    <a:accent3>
      <a:srgbClr val="AAB8AA"/>
    </a:accent3>
    <a:accent4>
      <a:srgbClr val="D4D4D4"/>
    </a:accent4>
    <a:accent5>
      <a:srgbClr val="CACAFF"/>
    </a:accent5>
    <a:accent6>
      <a:srgbClr val="5C00B9"/>
    </a:accent6>
    <a:hlink>
      <a:srgbClr val="009966"/>
    </a:hlink>
    <a:folHlink>
      <a:srgbClr val="003300"/>
    </a:folHlink>
  </a:clrScheme>
</a:themeOverride>
</file>

<file path=ppt/theme/themeOverride3.xml><?xml version="1.0" encoding="utf-8"?>
<a:themeOverride xmlns:a="http://schemas.openxmlformats.org/drawingml/2006/main">
  <a:clrScheme name="SUNIDAYS 4">
    <a:dk1>
      <a:srgbClr val="000000"/>
    </a:dk1>
    <a:lt1>
      <a:srgbClr val="F8F8F8"/>
    </a:lt1>
    <a:dk2>
      <a:srgbClr val="006600"/>
    </a:dk2>
    <a:lt2>
      <a:srgbClr val="FFCC00"/>
    </a:lt2>
    <a:accent1>
      <a:srgbClr val="9999FF"/>
    </a:accent1>
    <a:accent2>
      <a:srgbClr val="6600CC"/>
    </a:accent2>
    <a:accent3>
      <a:srgbClr val="AAB8AA"/>
    </a:accent3>
    <a:accent4>
      <a:srgbClr val="D4D4D4"/>
    </a:accent4>
    <a:accent5>
      <a:srgbClr val="CACAFF"/>
    </a:accent5>
    <a:accent6>
      <a:srgbClr val="5C00B9"/>
    </a:accent6>
    <a:hlink>
      <a:srgbClr val="009966"/>
    </a:hlink>
    <a:folHlink>
      <a:srgbClr val="0033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6.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7.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8.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9.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docProps/app.xml><?xml version="1.0" encoding="utf-8"?>
<Properties xmlns="http://schemas.openxmlformats.org/officeDocument/2006/extended-properties" xmlns:vt="http://schemas.openxmlformats.org/officeDocument/2006/docPropsVTypes">
  <Template>SUNIDAYS</Template>
  <TotalTime>979</TotalTime>
  <Words>3691</Words>
  <Application>Microsoft Office PowerPoint</Application>
  <PresentationFormat>On-screen Show (4:3)</PresentationFormat>
  <Paragraphs>278</Paragraphs>
  <Slides>27</Slides>
  <Notes>27</Notes>
  <HiddenSlides>3</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27</vt:i4>
      </vt:variant>
    </vt:vector>
  </HeadingPairs>
  <TitlesOfParts>
    <vt:vector size="46" baseType="lpstr">
      <vt:lpstr>Arial</vt:lpstr>
      <vt:lpstr>Chinese Rocks</vt:lpstr>
      <vt:lpstr>JI-Photon</vt:lpstr>
      <vt:lpstr>Arial Black</vt:lpstr>
      <vt:lpstr>Segoe Print</vt:lpstr>
      <vt:lpstr>Brush Script Std</vt:lpstr>
      <vt:lpstr>Trebuchet MS</vt:lpstr>
      <vt:lpstr>Tempus Sans ITC</vt:lpstr>
      <vt:lpstr>Times New Roman</vt:lpstr>
      <vt:lpstr>Tahoma</vt:lpstr>
      <vt:lpstr>The Real Font</vt:lpstr>
      <vt:lpstr>Pristina</vt:lpstr>
      <vt:lpstr>Calibri</vt:lpstr>
      <vt:lpstr>BloodFeast</vt:lpstr>
      <vt:lpstr>Trendy</vt:lpstr>
      <vt:lpstr>SUNIDAYS</vt:lpstr>
      <vt:lpstr>SUNRISE</vt:lpstr>
      <vt:lpstr>Default Design</vt:lpstr>
      <vt:lpstr>bluegrey</vt:lpstr>
      <vt:lpstr>Summertime Sins</vt:lpstr>
      <vt:lpstr>Jeremiah 8:19, 20</vt:lpstr>
      <vt:lpstr>PowerPoint Presentation</vt:lpstr>
      <vt:lpstr>What Is The Fundamental Reason For Wearing Clothing?</vt:lpstr>
      <vt:lpstr>Because of Sin</vt:lpstr>
      <vt:lpstr>Appropriate Coverings</vt:lpstr>
      <vt:lpstr>Appropriate Coverings</vt:lpstr>
      <vt:lpstr>1 Timothy 2:9, 10</vt:lpstr>
      <vt:lpstr>Are You A Woman?</vt:lpstr>
      <vt:lpstr>Men Are NOT Excluded</vt:lpstr>
      <vt:lpstr>Wearing Immodest Apparel</vt:lpstr>
      <vt:lpstr>How Are These Modest???</vt:lpstr>
      <vt:lpstr>PowerPoint Presentation</vt:lpstr>
      <vt:lpstr>“not forsaking the assembling of ourselves together, as is the manner of some, but exhorting one another, and so much the more as you see the Day approaching” Heb. 10:25</vt:lpstr>
      <vt:lpstr>Can Make You Lost!</vt:lpstr>
      <vt:lpstr>Ways People Forsake</vt:lpstr>
      <vt:lpstr>Ways People Forsake</vt:lpstr>
      <vt:lpstr>Why People Forsake</vt:lpstr>
      <vt:lpstr>Deuteronomy 5:8-10</vt:lpstr>
      <vt:lpstr>Consider Hebrews 10:22-39 BRETHREN WHO FORSAKE. . .</vt:lpstr>
      <vt:lpstr>Consider Hebrews 10:22-39 BRETHREN WHO FORSAKE. . .</vt:lpstr>
      <vt:lpstr>Consider Hebrews 10:22-39 BRETHREN WHO FORSAKE. . .</vt:lpstr>
      <vt:lpstr>Forsaking the Assembling of Ourselves</vt:lpstr>
      <vt:lpstr>Forsaking the Assembling of Ourselves</vt:lpstr>
      <vt:lpstr>Forsaking the Assembling of Ourselves</vt:lpstr>
      <vt:lpstr>What You Miss When You Are Willfully Gone!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Summertime Sins</dc:title>
  <dc:creator>Steven J. Wallace</dc:creator>
  <cp:lastModifiedBy>Steven J. Wallace</cp:lastModifiedBy>
  <cp:revision>45</cp:revision>
  <cp:lastPrinted>2012-06-16T20:04:31Z</cp:lastPrinted>
  <dcterms:created xsi:type="dcterms:W3CDTF">2006-08-17T18:48:40Z</dcterms:created>
  <dcterms:modified xsi:type="dcterms:W3CDTF">2012-06-16T21:06:50Z</dcterms:modified>
</cp:coreProperties>
</file>